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339" r:id="rId4"/>
    <p:sldId id="274" r:id="rId5"/>
    <p:sldId id="338" r:id="rId6"/>
    <p:sldId id="275" r:id="rId7"/>
    <p:sldId id="340" r:id="rId8"/>
    <p:sldId id="276" r:id="rId9"/>
    <p:sldId id="277" r:id="rId10"/>
    <p:sldId id="281" r:id="rId11"/>
    <p:sldId id="291" r:id="rId12"/>
    <p:sldId id="292" r:id="rId13"/>
    <p:sldId id="282" r:id="rId14"/>
    <p:sldId id="285" r:id="rId15"/>
    <p:sldId id="287" r:id="rId16"/>
    <p:sldId id="288" r:id="rId17"/>
    <p:sldId id="289" r:id="rId18"/>
    <p:sldId id="290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2" r:id="rId32"/>
    <p:sldId id="323" r:id="rId33"/>
    <p:sldId id="324" r:id="rId34"/>
    <p:sldId id="327" r:id="rId35"/>
    <p:sldId id="325" r:id="rId36"/>
    <p:sldId id="326" r:id="rId37"/>
    <p:sldId id="321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  <p:sldId id="337" r:id="rId48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>
        <p:scale>
          <a:sx n="100" d="100"/>
          <a:sy n="100" d="100"/>
        </p:scale>
        <p:origin x="-1338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2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3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4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5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9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5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4785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Indium vs Uranium calibration</a:t>
            </a:r>
            <a:br>
              <a:rPr lang="en-GB" dirty="0" smtClean="0"/>
            </a:br>
            <a:r>
              <a:rPr lang="en-GB" dirty="0" smtClean="0"/>
              <a:t>before and after the water moderator change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MK June 2015</a:t>
            </a:r>
          </a:p>
          <a:p>
            <a:r>
              <a:rPr lang="en-GB" dirty="0" smtClean="0"/>
              <a:t>MK February 2016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19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71091"/>
            <a:ext cx="906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Indium-based calibration</a:t>
            </a:r>
            <a:endParaRPr lang="en-GB" sz="2800" dirty="0"/>
          </a:p>
          <a:p>
            <a:pPr algn="ctr"/>
            <a:r>
              <a:rPr lang="en-GB" sz="2800" dirty="0" smtClean="0"/>
              <a:t>28/02/2016 with data before moderator change</a:t>
            </a:r>
            <a:endParaRPr lang="en-GB" sz="2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" t="26536" r="66079" b="24125"/>
          <a:stretch/>
        </p:blipFill>
        <p:spPr bwMode="auto">
          <a:xfrm>
            <a:off x="1838325" y="1507370"/>
            <a:ext cx="5648325" cy="519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485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856" y="136606"/>
            <a:ext cx="7284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Angular calibration based on positions of 4 lead Bragg peaks:</a:t>
            </a:r>
          </a:p>
          <a:p>
            <a:r>
              <a:rPr lang="en-GB" dirty="0" smtClean="0"/>
              <a:t>Accuracy of the calibration of the Bragg peak positions based on d-</a:t>
            </a:r>
            <a:r>
              <a:rPr lang="en-GB" dirty="0" err="1" smtClean="0"/>
              <a:t>spacings</a:t>
            </a:r>
            <a:r>
              <a:rPr lang="en-GB" dirty="0" smtClean="0"/>
              <a:t> </a:t>
            </a:r>
          </a:p>
          <a:p>
            <a:r>
              <a:rPr lang="en-GB" dirty="0" smtClean="0"/>
              <a:t>only and no </a:t>
            </a:r>
            <a:r>
              <a:rPr lang="en-GB" dirty="0" err="1" smtClean="0"/>
              <a:t>PeakFinder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066800"/>
            <a:ext cx="7067550" cy="565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51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10856" y="136606"/>
            <a:ext cx="7284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Angular calibration based on positions of 4 lead Bragg peaks:</a:t>
            </a:r>
          </a:p>
          <a:p>
            <a:r>
              <a:rPr lang="en-GB" dirty="0" smtClean="0"/>
              <a:t>Accuracy of the calibration of the Bragg peak positions based on d-</a:t>
            </a:r>
            <a:r>
              <a:rPr lang="en-GB" dirty="0" err="1" smtClean="0"/>
              <a:t>spacings</a:t>
            </a:r>
            <a:r>
              <a:rPr lang="en-GB" dirty="0" smtClean="0"/>
              <a:t> </a:t>
            </a:r>
          </a:p>
          <a:p>
            <a:r>
              <a:rPr lang="en-GB" dirty="0" smtClean="0"/>
              <a:t>only and no </a:t>
            </a:r>
            <a:r>
              <a:rPr lang="en-GB" dirty="0" err="1" smtClean="0"/>
              <a:t>PeakFinder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03" y="990600"/>
            <a:ext cx="7219950" cy="577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95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7543800" cy="603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05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" y="457200"/>
            <a:ext cx="9050626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57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85801"/>
            <a:ext cx="9049939" cy="518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694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"/>
            <a:ext cx="8229600" cy="6583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8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" y="685800"/>
            <a:ext cx="9050626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81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74750"/>
            <a:ext cx="9096300" cy="5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02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8709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Comparison of the uranium-based VESUVIO calibration </a:t>
            </a:r>
          </a:p>
          <a:p>
            <a:pPr algn="ctr"/>
            <a:r>
              <a:rPr lang="en-GB" dirty="0" smtClean="0"/>
              <a:t>before and after the water Moderator change:</a:t>
            </a:r>
          </a:p>
          <a:p>
            <a:endParaRPr lang="en-GB" dirty="0"/>
          </a:p>
          <a:p>
            <a:r>
              <a:rPr lang="en-GB" dirty="0" smtClean="0"/>
              <a:t>Before moderator change:                                                                      After moderator change: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3" t="29004" r="36847" b="32848"/>
          <a:stretch/>
        </p:blipFill>
        <p:spPr bwMode="auto">
          <a:xfrm>
            <a:off x="4691095" y="1981200"/>
            <a:ext cx="4452905" cy="37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5869163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DSpacings</a:t>
            </a:r>
            <a:r>
              <a:rPr lang="en-GB" dirty="0" smtClean="0"/>
              <a:t>(1) = 1.489</a:t>
            </a:r>
          </a:p>
          <a:p>
            <a:r>
              <a:rPr lang="en-GB" dirty="0" smtClean="0"/>
              <a:t>Without </a:t>
            </a:r>
            <a:r>
              <a:rPr lang="en-GB" dirty="0" err="1"/>
              <a:t>DSpacings</a:t>
            </a:r>
            <a:r>
              <a:rPr lang="en-GB" dirty="0"/>
              <a:t>(1)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1095" y="5861974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DSpacings</a:t>
            </a:r>
            <a:r>
              <a:rPr lang="en-GB" dirty="0" smtClean="0"/>
              <a:t>(1) = 1.489</a:t>
            </a:r>
          </a:p>
          <a:p>
            <a:r>
              <a:rPr lang="en-GB" dirty="0" smtClean="0"/>
              <a:t>Without </a:t>
            </a:r>
            <a:r>
              <a:rPr lang="en-GB" dirty="0" err="1"/>
              <a:t>DSpacings</a:t>
            </a:r>
            <a:r>
              <a:rPr lang="en-GB" dirty="0"/>
              <a:t>(1)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0" t="31369" r="19343" b="34316"/>
          <a:stretch/>
        </p:blipFill>
        <p:spPr bwMode="auto">
          <a:xfrm>
            <a:off x="381000" y="1976157"/>
            <a:ext cx="3958390" cy="370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171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0" y="0"/>
            <a:ext cx="381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mtClean="0"/>
              <a:t>t0 values comparison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2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1957888"/>
              </p:ext>
            </p:extLst>
          </p:nvPr>
        </p:nvGraphicFramePr>
        <p:xfrm>
          <a:off x="152400" y="76200"/>
          <a:ext cx="8701717" cy="6658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76200"/>
                        <a:ext cx="8701717" cy="6658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571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8627498"/>
              </p:ext>
            </p:extLst>
          </p:nvPr>
        </p:nvGraphicFramePr>
        <p:xfrm>
          <a:off x="90714" y="0"/>
          <a:ext cx="8900886" cy="6810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14" y="0"/>
                        <a:ext cx="8900886" cy="6810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469044"/>
              </p:ext>
            </p:extLst>
          </p:nvPr>
        </p:nvGraphicFramePr>
        <p:xfrm>
          <a:off x="90714" y="0"/>
          <a:ext cx="8900886" cy="6810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01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14" y="0"/>
                        <a:ext cx="8900886" cy="6810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45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8476433"/>
              </p:ext>
            </p:extLst>
          </p:nvPr>
        </p:nvGraphicFramePr>
        <p:xfrm>
          <a:off x="152400" y="47201"/>
          <a:ext cx="8839200" cy="6763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2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47201"/>
                        <a:ext cx="8839200" cy="6763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6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2074777"/>
              </p:ext>
            </p:extLst>
          </p:nvPr>
        </p:nvGraphicFramePr>
        <p:xfrm>
          <a:off x="457199" y="304800"/>
          <a:ext cx="8564235" cy="655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47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199" y="304800"/>
                        <a:ext cx="8564235" cy="655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38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433826"/>
              </p:ext>
            </p:extLst>
          </p:nvPr>
        </p:nvGraphicFramePr>
        <p:xfrm>
          <a:off x="90714" y="0"/>
          <a:ext cx="8962572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7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14" y="0"/>
                        <a:ext cx="8962572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748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381000"/>
            <a:ext cx="8709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Comparison of the indium-based VESUVIO calibration </a:t>
            </a:r>
          </a:p>
          <a:p>
            <a:pPr algn="ctr"/>
            <a:r>
              <a:rPr lang="en-GB" dirty="0" smtClean="0"/>
              <a:t>before and after the water Moderator change:</a:t>
            </a:r>
          </a:p>
          <a:p>
            <a:endParaRPr lang="en-GB" dirty="0"/>
          </a:p>
          <a:p>
            <a:r>
              <a:rPr lang="en-GB" dirty="0" smtClean="0"/>
              <a:t>Before moderator change:                                                                      After moderator change: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83" t="29004" r="36847" b="32848"/>
          <a:stretch/>
        </p:blipFill>
        <p:spPr bwMode="auto">
          <a:xfrm>
            <a:off x="4691095" y="1981200"/>
            <a:ext cx="4452905" cy="370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5869163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DSpacings</a:t>
            </a:r>
            <a:r>
              <a:rPr lang="en-GB" dirty="0" smtClean="0"/>
              <a:t>(1) = 1.489</a:t>
            </a:r>
          </a:p>
          <a:p>
            <a:r>
              <a:rPr lang="en-GB" dirty="0" smtClean="0"/>
              <a:t>Without </a:t>
            </a:r>
            <a:r>
              <a:rPr lang="en-GB" dirty="0" err="1"/>
              <a:t>DSpacings</a:t>
            </a:r>
            <a:r>
              <a:rPr lang="en-GB" dirty="0"/>
              <a:t>(1)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1095" y="5861974"/>
            <a:ext cx="2635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DSpacings</a:t>
            </a:r>
            <a:r>
              <a:rPr lang="en-GB" dirty="0" smtClean="0"/>
              <a:t>(1) = 1.489</a:t>
            </a:r>
          </a:p>
          <a:p>
            <a:r>
              <a:rPr lang="en-GB" dirty="0" smtClean="0"/>
              <a:t>Without </a:t>
            </a:r>
            <a:r>
              <a:rPr lang="en-GB" dirty="0" err="1"/>
              <a:t>DSpacings</a:t>
            </a:r>
            <a:r>
              <a:rPr lang="en-GB" dirty="0"/>
              <a:t>(1)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0" t="31369" r="19343" b="34316"/>
          <a:stretch/>
        </p:blipFill>
        <p:spPr bwMode="auto">
          <a:xfrm>
            <a:off x="381000" y="1976157"/>
            <a:ext cx="3958390" cy="3708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85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002506"/>
              </p:ext>
            </p:extLst>
          </p:nvPr>
        </p:nvGraphicFramePr>
        <p:xfrm>
          <a:off x="90714" y="0"/>
          <a:ext cx="8900886" cy="6810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3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14" y="0"/>
                        <a:ext cx="8900886" cy="6810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83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992387"/>
              </p:ext>
            </p:extLst>
          </p:nvPr>
        </p:nvGraphicFramePr>
        <p:xfrm>
          <a:off x="0" y="-1"/>
          <a:ext cx="8915400" cy="6821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8915400" cy="6821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32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814862"/>
              </p:ext>
            </p:extLst>
          </p:nvPr>
        </p:nvGraphicFramePr>
        <p:xfrm>
          <a:off x="0" y="0"/>
          <a:ext cx="8915400" cy="6821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9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8915400" cy="6821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879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790058"/>
              </p:ext>
            </p:extLst>
          </p:nvPr>
        </p:nvGraphicFramePr>
        <p:xfrm>
          <a:off x="76200" y="-11105"/>
          <a:ext cx="8991600" cy="6880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3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-11105"/>
                        <a:ext cx="8991600" cy="6880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93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3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420191"/>
              </p:ext>
            </p:extLst>
          </p:nvPr>
        </p:nvGraphicFramePr>
        <p:xfrm>
          <a:off x="152400" y="76200"/>
          <a:ext cx="8701717" cy="66583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5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76200"/>
                        <a:ext cx="8701717" cy="66583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09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670248"/>
              </p:ext>
            </p:extLst>
          </p:nvPr>
        </p:nvGraphicFramePr>
        <p:xfrm>
          <a:off x="152400" y="47201"/>
          <a:ext cx="8839200" cy="6763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85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" y="47201"/>
                        <a:ext cx="8839200" cy="6763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242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9020"/>
            <a:ext cx="9067800" cy="5191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466" y="1371600"/>
            <a:ext cx="346053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22" y="520890"/>
            <a:ext cx="918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J(y) derived from pre and post moderator IP files for ZrH2 experiment before  moderator change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63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" y="869593"/>
            <a:ext cx="9128078" cy="528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922" y="520890"/>
            <a:ext cx="894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J(y) derived from pre and post moderator IP files for ZrH2 experiment after  moderator change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226782"/>
            <a:ext cx="28575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9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40080"/>
            <a:ext cx="7772400" cy="621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922" y="151558"/>
            <a:ext cx="894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J(y) derived from pre and post moderator IP files for ZrH2 experiments before and after  moderator change, respectively.</a:t>
            </a:r>
          </a:p>
          <a:p>
            <a:r>
              <a:rPr lang="en-GB" sz="1400" dirty="0" smtClean="0"/>
              <a:t>Uranium-based calibration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8122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80312"/>
            <a:ext cx="7118191" cy="5694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200" y="228600"/>
            <a:ext cx="623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Sum of C(t) for ZrH2 experiments before and after  moderator change, respectively.</a:t>
            </a:r>
          </a:p>
          <a:p>
            <a:r>
              <a:rPr lang="en-GB" sz="1400" dirty="0" smtClean="0"/>
              <a:t>Uranium-based calibration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559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74778"/>
            <a:ext cx="7507064" cy="600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922" y="151558"/>
            <a:ext cx="8948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J(y) derived from pre and post moderator IP files for ZrH2 experiments before and after  moderator change, respectively.</a:t>
            </a:r>
          </a:p>
          <a:p>
            <a:r>
              <a:rPr lang="en-GB" sz="1400" dirty="0" smtClean="0"/>
              <a:t>Indium-based calibration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36030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14400"/>
            <a:ext cx="7223332" cy="5778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19200" y="228600"/>
            <a:ext cx="6232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Sum of C(t) for ZrH2 experiments before and after  moderator change, respectively.</a:t>
            </a:r>
          </a:p>
          <a:p>
            <a:r>
              <a:rPr lang="en-GB" sz="1400" dirty="0" smtClean="0"/>
              <a:t>Indium-based calibration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89048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533400"/>
            <a:ext cx="8945847" cy="57554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Conclusions:</a:t>
            </a:r>
          </a:p>
          <a:p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 smtClean="0"/>
              <a:t>Both in case of calibration based on uranium and indium (n, gamma) resonances, the calibration</a:t>
            </a:r>
          </a:p>
          <a:p>
            <a:r>
              <a:rPr lang="en-GB" sz="1600" dirty="0" smtClean="0"/>
              <a:t>based on using only 3 longest lead Bragg peak d-</a:t>
            </a:r>
            <a:r>
              <a:rPr lang="en-GB" sz="1600" dirty="0" err="1" smtClean="0"/>
              <a:t>spacings</a:t>
            </a:r>
            <a:r>
              <a:rPr lang="en-GB" sz="1600" dirty="0" smtClean="0"/>
              <a:t> yields the best results.</a:t>
            </a:r>
          </a:p>
          <a:p>
            <a:r>
              <a:rPr lang="en-GB" sz="1600" dirty="0"/>
              <a:t>T</a:t>
            </a:r>
            <a:r>
              <a:rPr lang="en-GB" sz="1600" dirty="0" smtClean="0"/>
              <a:t>he discrepancies between the calibrated values before and after the moderator change are the smallest;</a:t>
            </a:r>
          </a:p>
          <a:p>
            <a:endParaRPr lang="en-GB" sz="1600" dirty="0"/>
          </a:p>
          <a:p>
            <a:r>
              <a:rPr lang="en-GB" sz="1600" dirty="0" smtClean="0"/>
              <a:t>2. Also, in case of the calibration based on 3 longest </a:t>
            </a:r>
            <a:r>
              <a:rPr lang="en-GB" sz="1600" dirty="0"/>
              <a:t>Bragg peak d-</a:t>
            </a:r>
            <a:r>
              <a:rPr lang="en-GB" sz="1600" dirty="0" err="1"/>
              <a:t>spacings</a:t>
            </a:r>
            <a:r>
              <a:rPr lang="en-GB" sz="1600" dirty="0"/>
              <a:t> </a:t>
            </a:r>
            <a:r>
              <a:rPr lang="en-GB" sz="1600" dirty="0" smtClean="0"/>
              <a:t> the calibration yields</a:t>
            </a:r>
          </a:p>
          <a:p>
            <a:r>
              <a:rPr lang="en-GB" sz="1600" dirty="0" smtClean="0"/>
              <a:t>values of E1 closest to 4897.3 </a:t>
            </a:r>
            <a:r>
              <a:rPr lang="en-GB" sz="1600" dirty="0" err="1" smtClean="0"/>
              <a:t>meV</a:t>
            </a:r>
            <a:r>
              <a:rPr lang="en-GB" sz="1600" dirty="0" smtClean="0"/>
              <a:t> which is the starting tabulated value;</a:t>
            </a:r>
          </a:p>
          <a:p>
            <a:endParaRPr lang="en-GB" sz="1600" dirty="0"/>
          </a:p>
          <a:p>
            <a:r>
              <a:rPr lang="en-GB" sz="1600" dirty="0" smtClean="0"/>
              <a:t>3. The values of L0 and L1 are slightly shifted between indium and uranium calibration. </a:t>
            </a:r>
          </a:p>
          <a:p>
            <a:r>
              <a:rPr lang="en-GB" sz="1600" dirty="0" smtClean="0"/>
              <a:t>The L0 value from indium calibration is 11.0336 and the L0 value for uranium calibration is 11.0049.</a:t>
            </a:r>
          </a:p>
          <a:p>
            <a:r>
              <a:rPr lang="en-GB" sz="1600" dirty="0"/>
              <a:t>The </a:t>
            </a:r>
            <a:r>
              <a:rPr lang="en-GB" sz="1600" dirty="0" smtClean="0"/>
              <a:t>L1 </a:t>
            </a:r>
            <a:r>
              <a:rPr lang="en-GB" sz="1600" dirty="0"/>
              <a:t>value from indium </a:t>
            </a:r>
            <a:r>
              <a:rPr lang="en-GB" sz="1600" dirty="0" smtClean="0"/>
              <a:t>calibration ca 3 cm smaller than L1 from uranium calibration at backscattering</a:t>
            </a:r>
          </a:p>
          <a:p>
            <a:r>
              <a:rPr lang="en-GB" sz="1600" dirty="0" smtClean="0"/>
              <a:t>and ca 1 cm smaller than L1 from uranium calibration in front scattering.</a:t>
            </a:r>
          </a:p>
          <a:p>
            <a:r>
              <a:rPr lang="en-GB" sz="1600" dirty="0" smtClean="0"/>
              <a:t>However, there is no reason why the indium-calibrated L0 and L1 values should be rejected compared to</a:t>
            </a:r>
          </a:p>
          <a:p>
            <a:r>
              <a:rPr lang="en-GB" sz="1600" dirty="0" smtClean="0"/>
              <a:t>uranium-calibrated ones.</a:t>
            </a:r>
          </a:p>
          <a:p>
            <a:endParaRPr lang="en-GB" sz="1600" dirty="0"/>
          </a:p>
          <a:p>
            <a:r>
              <a:rPr lang="en-GB" sz="1600" dirty="0" smtClean="0"/>
              <a:t>4. The values of t0 have less spread in case of indium calibration compared to uranium-based calibration. </a:t>
            </a:r>
          </a:p>
          <a:p>
            <a:r>
              <a:rPr lang="en-GB" sz="1600" dirty="0" smtClean="0"/>
              <a:t>At backscattering they are very similar. however, at front scattering the t0 from uranium is -0.2 us</a:t>
            </a:r>
          </a:p>
          <a:p>
            <a:r>
              <a:rPr lang="en-GB" sz="1600" dirty="0" smtClean="0"/>
              <a:t>and the t0 from indium is -0.7. </a:t>
            </a:r>
          </a:p>
          <a:p>
            <a:endParaRPr lang="en-GB" sz="1600" dirty="0"/>
          </a:p>
          <a:p>
            <a:r>
              <a:rPr lang="en-GB" sz="1600" dirty="0" smtClean="0"/>
              <a:t>5. One should try and compare both, indium and uranium-based IP files with scattering angles calculated</a:t>
            </a:r>
          </a:p>
          <a:p>
            <a:r>
              <a:rPr lang="en-GB" sz="1600" dirty="0" smtClean="0"/>
              <a:t>from fitting 3 Bragg peaks with longest d-</a:t>
            </a:r>
            <a:r>
              <a:rPr lang="en-GB" sz="1600" dirty="0" err="1" smtClean="0"/>
              <a:t>spacings</a:t>
            </a:r>
            <a:r>
              <a:rPr lang="en-GB" sz="1600" dirty="0" smtClean="0"/>
              <a:t>.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077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Instrument resolution calibration using different approaches to angular resolution </a:t>
            </a:r>
            <a:r>
              <a:rPr lang="en-GB" sz="2800" dirty="0" smtClean="0">
                <a:sym typeface="Symbol"/>
              </a:rPr>
              <a:t></a:t>
            </a:r>
            <a:r>
              <a:rPr lang="en-GB" sz="2800" dirty="0" smtClean="0"/>
              <a:t> </a:t>
            </a:r>
            <a:endParaRPr lang="en-GB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228600" y="1219200"/>
            <a:ext cx="8721256" cy="4648200"/>
            <a:chOff x="228600" y="1371600"/>
            <a:chExt cx="8721256" cy="46482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70" r="1709"/>
            <a:stretch/>
          </p:blipFill>
          <p:spPr bwMode="auto">
            <a:xfrm>
              <a:off x="228600" y="1371600"/>
              <a:ext cx="8721256" cy="4648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383341" y="4888468"/>
              <a:ext cx="118865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moderator</a:t>
              </a:r>
              <a:endParaRPr lang="en-GB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92829" y="5257800"/>
                <a:ext cx="4279571" cy="368558"/>
              </a:xfrm>
              <a:custGeom>
                <a:avLst/>
                <a:gdLst>
                  <a:gd name="connsiteX0" fmla="*/ 0 w 4263668"/>
                  <a:gd name="connsiteY0" fmla="*/ 0 h 448071"/>
                  <a:gd name="connsiteX1" fmla="*/ 4263668 w 4263668"/>
                  <a:gd name="connsiteY1" fmla="*/ 0 h 448071"/>
                  <a:gd name="connsiteX2" fmla="*/ 4263668 w 4263668"/>
                  <a:gd name="connsiteY2" fmla="*/ 448071 h 448071"/>
                  <a:gd name="connsiteX3" fmla="*/ 0 w 4263668"/>
                  <a:gd name="connsiteY3" fmla="*/ 448071 h 448071"/>
                  <a:gd name="connsiteX4" fmla="*/ 0 w 4263668"/>
                  <a:gd name="connsiteY4" fmla="*/ 0 h 448071"/>
                  <a:gd name="connsiteX0" fmla="*/ 0 w 4279571"/>
                  <a:gd name="connsiteY0" fmla="*/ 0 h 448071"/>
                  <a:gd name="connsiteX1" fmla="*/ 4263668 w 4279571"/>
                  <a:gd name="connsiteY1" fmla="*/ 0 h 448071"/>
                  <a:gd name="connsiteX2" fmla="*/ 4279571 w 4279571"/>
                  <a:gd name="connsiteY2" fmla="*/ 368558 h 448071"/>
                  <a:gd name="connsiteX3" fmla="*/ 0 w 4279571"/>
                  <a:gd name="connsiteY3" fmla="*/ 448071 h 448071"/>
                  <a:gd name="connsiteX4" fmla="*/ 0 w 4279571"/>
                  <a:gd name="connsiteY4" fmla="*/ 0 h 448071"/>
                  <a:gd name="connsiteX0" fmla="*/ 0 w 4279571"/>
                  <a:gd name="connsiteY0" fmla="*/ 0 h 448071"/>
                  <a:gd name="connsiteX1" fmla="*/ 4263668 w 4279571"/>
                  <a:gd name="connsiteY1" fmla="*/ 0 h 448071"/>
                  <a:gd name="connsiteX2" fmla="*/ 4279571 w 4279571"/>
                  <a:gd name="connsiteY2" fmla="*/ 368558 h 448071"/>
                  <a:gd name="connsiteX3" fmla="*/ 0 w 4279571"/>
                  <a:gd name="connsiteY3" fmla="*/ 448071 h 448071"/>
                  <a:gd name="connsiteX4" fmla="*/ 0 w 4279571"/>
                  <a:gd name="connsiteY4" fmla="*/ 0 h 448071"/>
                  <a:gd name="connsiteX0" fmla="*/ 0 w 4279571"/>
                  <a:gd name="connsiteY0" fmla="*/ 0 h 368558"/>
                  <a:gd name="connsiteX1" fmla="*/ 4263668 w 4279571"/>
                  <a:gd name="connsiteY1" fmla="*/ 0 h 368558"/>
                  <a:gd name="connsiteX2" fmla="*/ 4279571 w 4279571"/>
                  <a:gd name="connsiteY2" fmla="*/ 368558 h 368558"/>
                  <a:gd name="connsiteX3" fmla="*/ 0 w 4279571"/>
                  <a:gd name="connsiteY3" fmla="*/ 368558 h 368558"/>
                  <a:gd name="connsiteX4" fmla="*/ 0 w 4279571"/>
                  <a:gd name="connsiteY4" fmla="*/ 0 h 36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571" h="368558">
                    <a:moveTo>
                      <a:pt x="0" y="0"/>
                    </a:moveTo>
                    <a:lnTo>
                      <a:pt x="4263668" y="0"/>
                    </a:lnTo>
                    <a:lnTo>
                      <a:pt x="4279571" y="368558"/>
                    </a:lnTo>
                    <a:lnTo>
                      <a:pt x="0" y="3685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 wrap="none" lIns="0" tIns="0" rIns="0" bIns="0" rtlCol="0">
                <a:noAutofit/>
              </a:bodyPr>
              <a:lstStyle/>
              <a:p>
                <a:r>
                  <a:rPr lang="en-GB" sz="1600" dirty="0" smtClean="0"/>
                  <a:t>, or calculated based on fitted value 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160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GB" sz="1600" i="1" smtClean="0"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600" b="0" i="1" smtClean="0">
                            <a:latin typeface="Cambria Math"/>
                            <a:ea typeface="Cambria Math"/>
                          </a:rPr>
                          <m:t>𝑑</m:t>
                        </m:r>
                      </m:num>
                      <m:den>
                        <m:r>
                          <a:rPr lang="en-GB" sz="1600" b="0" i="1" smtClean="0">
                            <a:latin typeface="Cambria Math"/>
                          </a:rPr>
                          <m:t>𝑑</m:t>
                        </m:r>
                      </m:den>
                    </m:f>
                    <m:r>
                      <a:rPr lang="en-GB" sz="16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/>
                      </a:rPr>
                      <m:t>in</m:t>
                    </m:r>
                    <m:r>
                      <a:rPr lang="en-GB" sz="1600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smtClean="0">
                        <a:latin typeface="Cambria Math"/>
                      </a:rPr>
                      <m:t>TOF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829" y="5257800"/>
                <a:ext cx="4279571" cy="368558"/>
              </a:xfrm>
              <a:custGeom>
                <a:avLst/>
                <a:gdLst>
                  <a:gd name="connsiteX0" fmla="*/ 0 w 4263668"/>
                  <a:gd name="connsiteY0" fmla="*/ 0 h 448071"/>
                  <a:gd name="connsiteX1" fmla="*/ 4263668 w 4263668"/>
                  <a:gd name="connsiteY1" fmla="*/ 0 h 448071"/>
                  <a:gd name="connsiteX2" fmla="*/ 4263668 w 4263668"/>
                  <a:gd name="connsiteY2" fmla="*/ 448071 h 448071"/>
                  <a:gd name="connsiteX3" fmla="*/ 0 w 4263668"/>
                  <a:gd name="connsiteY3" fmla="*/ 448071 h 448071"/>
                  <a:gd name="connsiteX4" fmla="*/ 0 w 4263668"/>
                  <a:gd name="connsiteY4" fmla="*/ 0 h 448071"/>
                  <a:gd name="connsiteX0" fmla="*/ 0 w 4279571"/>
                  <a:gd name="connsiteY0" fmla="*/ 0 h 448071"/>
                  <a:gd name="connsiteX1" fmla="*/ 4263668 w 4279571"/>
                  <a:gd name="connsiteY1" fmla="*/ 0 h 448071"/>
                  <a:gd name="connsiteX2" fmla="*/ 4279571 w 4279571"/>
                  <a:gd name="connsiteY2" fmla="*/ 368558 h 448071"/>
                  <a:gd name="connsiteX3" fmla="*/ 0 w 4279571"/>
                  <a:gd name="connsiteY3" fmla="*/ 448071 h 448071"/>
                  <a:gd name="connsiteX4" fmla="*/ 0 w 4279571"/>
                  <a:gd name="connsiteY4" fmla="*/ 0 h 448071"/>
                  <a:gd name="connsiteX0" fmla="*/ 0 w 4279571"/>
                  <a:gd name="connsiteY0" fmla="*/ 0 h 448071"/>
                  <a:gd name="connsiteX1" fmla="*/ 4263668 w 4279571"/>
                  <a:gd name="connsiteY1" fmla="*/ 0 h 448071"/>
                  <a:gd name="connsiteX2" fmla="*/ 4279571 w 4279571"/>
                  <a:gd name="connsiteY2" fmla="*/ 368558 h 448071"/>
                  <a:gd name="connsiteX3" fmla="*/ 0 w 4279571"/>
                  <a:gd name="connsiteY3" fmla="*/ 448071 h 448071"/>
                  <a:gd name="connsiteX4" fmla="*/ 0 w 4279571"/>
                  <a:gd name="connsiteY4" fmla="*/ 0 h 448071"/>
                  <a:gd name="connsiteX0" fmla="*/ 0 w 4279571"/>
                  <a:gd name="connsiteY0" fmla="*/ 0 h 368558"/>
                  <a:gd name="connsiteX1" fmla="*/ 4263668 w 4279571"/>
                  <a:gd name="connsiteY1" fmla="*/ 0 h 368558"/>
                  <a:gd name="connsiteX2" fmla="*/ 4279571 w 4279571"/>
                  <a:gd name="connsiteY2" fmla="*/ 368558 h 368558"/>
                  <a:gd name="connsiteX3" fmla="*/ 0 w 4279571"/>
                  <a:gd name="connsiteY3" fmla="*/ 368558 h 368558"/>
                  <a:gd name="connsiteX4" fmla="*/ 0 w 4279571"/>
                  <a:gd name="connsiteY4" fmla="*/ 0 h 368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571" h="368558">
                    <a:moveTo>
                      <a:pt x="0" y="0"/>
                    </a:moveTo>
                    <a:lnTo>
                      <a:pt x="4263668" y="0"/>
                    </a:lnTo>
                    <a:lnTo>
                      <a:pt x="4279571" y="368558"/>
                    </a:lnTo>
                    <a:lnTo>
                      <a:pt x="0" y="368558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/>
                <a:stretch>
                  <a:fillRect l="-2991" t="-1667"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0" y="5870050"/>
            <a:ext cx="93902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1. assume L = L0, </a:t>
            </a:r>
            <a:r>
              <a:rPr lang="en-GB" sz="1400" dirty="0" smtClean="0">
                <a:sym typeface="Symbol"/>
              </a:rPr>
              <a:t>L = L0 and </a:t>
            </a:r>
            <a:r>
              <a:rPr lang="en-GB" sz="1400" dirty="0">
                <a:sym typeface="Symbol"/>
              </a:rPr>
              <a:t>L0 </a:t>
            </a:r>
            <a:r>
              <a:rPr lang="en-GB" sz="1400" dirty="0" smtClean="0">
                <a:sym typeface="Symbol"/>
              </a:rPr>
              <a:t> to contain both the L0 and moderator resolution (valid for epithermal );</a:t>
            </a:r>
          </a:p>
          <a:p>
            <a:r>
              <a:rPr lang="en-GB" sz="1400" dirty="0" smtClean="0">
                <a:sym typeface="Symbol"/>
              </a:rPr>
              <a:t>2. </a:t>
            </a:r>
            <a:r>
              <a:rPr lang="en-GB" sz="1400" dirty="0"/>
              <a:t>assume </a:t>
            </a:r>
            <a:r>
              <a:rPr lang="en-GB" sz="1400" dirty="0" smtClean="0"/>
              <a:t>L = L0+L1, </a:t>
            </a:r>
            <a:r>
              <a:rPr lang="en-GB" sz="1400" dirty="0" smtClean="0">
                <a:sym typeface="Symbol"/>
              </a:rPr>
              <a:t></a:t>
            </a:r>
            <a:r>
              <a:rPr lang="en-GB" sz="1400" dirty="0">
                <a:sym typeface="Symbol"/>
              </a:rPr>
              <a:t>L = </a:t>
            </a:r>
            <a:r>
              <a:rPr lang="en-GB" sz="1400" dirty="0" err="1" smtClean="0">
                <a:sym typeface="Symbol"/>
              </a:rPr>
              <a:t>sqrt</a:t>
            </a:r>
            <a:r>
              <a:rPr lang="en-GB" sz="1400" dirty="0" smtClean="0">
                <a:sym typeface="Symbol"/>
              </a:rPr>
              <a:t>(L0^2 + </a:t>
            </a:r>
            <a:r>
              <a:rPr lang="en-GB" sz="1400" dirty="0">
                <a:sym typeface="Symbol"/>
              </a:rPr>
              <a:t></a:t>
            </a:r>
            <a:r>
              <a:rPr lang="en-GB" sz="1400" dirty="0" smtClean="0">
                <a:sym typeface="Symbol"/>
              </a:rPr>
              <a:t>L1^2) and </a:t>
            </a:r>
            <a:r>
              <a:rPr lang="en-GB" sz="1400" dirty="0">
                <a:sym typeface="Symbol"/>
              </a:rPr>
              <a:t>L0</a:t>
            </a:r>
            <a:r>
              <a:rPr lang="en-GB" sz="1400" dirty="0" smtClean="0">
                <a:sym typeface="Symbol"/>
              </a:rPr>
              <a:t> </a:t>
            </a:r>
            <a:r>
              <a:rPr lang="en-GB" sz="1400" dirty="0">
                <a:sym typeface="Symbol"/>
              </a:rPr>
              <a:t>to contain both the L0 and moderator resolution (valid for </a:t>
            </a:r>
            <a:r>
              <a:rPr lang="en-GB" sz="1400" dirty="0" smtClean="0">
                <a:sym typeface="Symbol"/>
              </a:rPr>
              <a:t>epithermal);</a:t>
            </a:r>
          </a:p>
          <a:p>
            <a:r>
              <a:rPr lang="en-GB" sz="1400" dirty="0" smtClean="0">
                <a:sym typeface="Symbol"/>
              </a:rPr>
              <a:t>3. Assume </a:t>
            </a:r>
            <a:r>
              <a:rPr lang="en-GB" sz="1400" dirty="0"/>
              <a:t>L = L0+L1, </a:t>
            </a:r>
            <a:r>
              <a:rPr lang="en-GB" sz="1400" dirty="0">
                <a:sym typeface="Symbol"/>
              </a:rPr>
              <a:t>L = </a:t>
            </a:r>
            <a:r>
              <a:rPr lang="en-GB" sz="1400" dirty="0" err="1">
                <a:sym typeface="Symbol"/>
              </a:rPr>
              <a:t>sqrt</a:t>
            </a:r>
            <a:r>
              <a:rPr lang="en-GB" sz="1400" dirty="0">
                <a:sym typeface="Symbol"/>
              </a:rPr>
              <a:t>(L0^2 + </a:t>
            </a:r>
            <a:r>
              <a:rPr lang="en-GB" sz="1400" dirty="0" smtClean="0">
                <a:sym typeface="Symbol"/>
              </a:rPr>
              <a:t>L1^2) and T/T = </a:t>
            </a:r>
            <a:r>
              <a:rPr lang="en-GB" sz="1400" dirty="0" err="1" smtClean="0">
                <a:sym typeface="Symbol"/>
              </a:rPr>
              <a:t>const</a:t>
            </a:r>
            <a:r>
              <a:rPr lang="en-GB" sz="1400" dirty="0" smtClean="0">
                <a:sym typeface="Symbol"/>
              </a:rPr>
              <a:t>/T = 0.43 us/T[us] where 0.43 us is the proton pulse  </a:t>
            </a:r>
          </a:p>
          <a:p>
            <a:r>
              <a:rPr lang="en-GB" sz="1400" dirty="0" smtClean="0">
                <a:sym typeface="Symbol"/>
              </a:rPr>
              <a:t>(better for thermal neutrons contributing to diffraction)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695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Instrument resolution calibration using different approaches to angular resolution </a:t>
            </a:r>
            <a:r>
              <a:rPr lang="en-GB" sz="2800" dirty="0" smtClean="0">
                <a:sym typeface="Symbol"/>
              </a:rPr>
              <a:t></a:t>
            </a:r>
            <a:r>
              <a:rPr lang="en-GB" sz="2800" dirty="0" smtClean="0"/>
              <a:t> </a:t>
            </a:r>
            <a:br>
              <a:rPr lang="en-GB" sz="2800" dirty="0" smtClean="0"/>
            </a:br>
            <a:r>
              <a:rPr lang="en-GB" sz="2800" dirty="0" smtClean="0"/>
              <a:t>Calibration using lead data before moderator change</a:t>
            </a:r>
            <a:endParaRPr lang="en-GB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t="34316" r="19671" b="37894"/>
          <a:stretch/>
        </p:blipFill>
        <p:spPr bwMode="auto">
          <a:xfrm>
            <a:off x="2133600" y="1600200"/>
            <a:ext cx="3777916" cy="3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934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0" y="0"/>
            <a:ext cx="381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mtClean="0"/>
              <a:t>LO values comparison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4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573797"/>
              </p:ext>
            </p:extLst>
          </p:nvPr>
        </p:nvGraphicFramePr>
        <p:xfrm>
          <a:off x="304800" y="163815"/>
          <a:ext cx="8610600" cy="6588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5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163815"/>
                        <a:ext cx="8610600" cy="6588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11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1600" dirty="0" smtClean="0"/>
              <a:t>Resolution parameters calculated using the angular resolution function (in bold)</a:t>
            </a:r>
            <a:br>
              <a:rPr lang="en-GB" sz="1600" dirty="0" smtClean="0"/>
            </a:br>
            <a:r>
              <a:rPr lang="en-GB" sz="1600" dirty="0" smtClean="0"/>
              <a:t>assuming </a:t>
            </a:r>
            <a:r>
              <a:rPr lang="en-GB" sz="1600" dirty="0"/>
              <a:t>L = L0, </a:t>
            </a:r>
            <a:r>
              <a:rPr lang="en-GB" sz="1600" dirty="0">
                <a:sym typeface="Symbol"/>
              </a:rPr>
              <a:t>L = L0 and L0  to contain both the L0 and moderator resolution (valid for epithermal </a:t>
            </a:r>
            <a:r>
              <a:rPr lang="en-GB" sz="1600" dirty="0" smtClean="0">
                <a:sym typeface="Symbol"/>
              </a:rPr>
              <a:t>);</a:t>
            </a:r>
            <a:br>
              <a:rPr lang="en-GB" sz="1600" dirty="0" smtClean="0">
                <a:sym typeface="Symbol"/>
              </a:rPr>
            </a:br>
            <a:r>
              <a:rPr lang="en-GB" sz="1600" dirty="0" smtClean="0">
                <a:sym typeface="Symbol"/>
              </a:rPr>
              <a:t>The angular resolution calculated based on Monte Carlo approach is also shown in bold.</a:t>
            </a:r>
            <a:r>
              <a:rPr lang="en-GB" sz="1600" dirty="0">
                <a:sym typeface="Symbol"/>
              </a:rPr>
              <a:t/>
            </a:r>
            <a:br>
              <a:rPr lang="en-GB" sz="1600" dirty="0">
                <a:sym typeface="Symbol"/>
              </a:rPr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743200" lvl="6" indent="0">
              <a:buNone/>
            </a:pPr>
            <a:r>
              <a:rPr lang="en-GB" sz="3100" dirty="0" smtClean="0">
                <a:solidFill>
                  <a:srgbClr val="FF0000"/>
                </a:solidFill>
              </a:rPr>
              <a:t>MEAN	ST DEV	STD ERR       WEIGHTED MEAN       WEIGHTED ERROR</a:t>
            </a:r>
          </a:p>
          <a:p>
            <a:r>
              <a:rPr lang="en-GB" dirty="0"/>
              <a:t>Front dL1 (cm)	</a:t>
            </a:r>
            <a:r>
              <a:rPr lang="en-GB" dirty="0" smtClean="0"/>
              <a:t>	0.501998</a:t>
            </a:r>
            <a:r>
              <a:rPr lang="en-GB" dirty="0"/>
              <a:t>	0.10222	0.00732014	0.501983	0.00254371</a:t>
            </a:r>
          </a:p>
          <a:p>
            <a:r>
              <a:rPr lang="en-GB" b="1" dirty="0"/>
              <a:t>Back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0.946578</a:t>
            </a:r>
            <a:r>
              <a:rPr lang="en-GB" b="1" dirty="0"/>
              <a:t>	0.139934	0.0122261	0.947062	0.00370619</a:t>
            </a:r>
          </a:p>
          <a:p>
            <a:r>
              <a:rPr lang="en-GB" b="1" dirty="0"/>
              <a:t>Front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0.789637</a:t>
            </a:r>
            <a:r>
              <a:rPr lang="en-GB" b="1" dirty="0"/>
              <a:t>	0.120578	0.0151914	0.79459	0.00916278</a:t>
            </a:r>
          </a:p>
          <a:p>
            <a:r>
              <a:rPr lang="en-GB" dirty="0"/>
              <a:t>SD Back </a:t>
            </a:r>
            <a:r>
              <a:rPr lang="en-GB" dirty="0" err="1"/>
              <a:t>dL</a:t>
            </a:r>
            <a:r>
              <a:rPr lang="en-GB" dirty="0"/>
              <a:t> (cm)	</a:t>
            </a:r>
            <a:r>
              <a:rPr lang="en-GB" dirty="0" smtClean="0"/>
              <a:t>	2.64523</a:t>
            </a:r>
            <a:r>
              <a:rPr lang="en-GB" dirty="0"/>
              <a:t>	3.6924	0.322606	1.5044	0.00359756</a:t>
            </a:r>
          </a:p>
          <a:p>
            <a:r>
              <a:rPr lang="en-GB" dirty="0"/>
              <a:t>SD Forward dL0 (cm)	</a:t>
            </a:r>
            <a:r>
              <a:rPr lang="en-GB" dirty="0" smtClean="0"/>
              <a:t>	2.14227</a:t>
            </a:r>
            <a:r>
              <a:rPr lang="en-GB" dirty="0"/>
              <a:t>	0.701669	0.088402	2.14388	0.0264619</a:t>
            </a:r>
          </a:p>
          <a:p>
            <a:r>
              <a:rPr lang="en-GB" dirty="0"/>
              <a:t>SD Back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0.352838</a:t>
            </a:r>
            <a:r>
              <a:rPr lang="en-GB" dirty="0"/>
              <a:t>	0.249393	0.0217895	0.447094	0.000343458</a:t>
            </a:r>
          </a:p>
          <a:p>
            <a:r>
              <a:rPr lang="en-GB" dirty="0"/>
              <a:t>SD Forward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0.271064</a:t>
            </a:r>
            <a:r>
              <a:rPr lang="en-GB" dirty="0"/>
              <a:t>	0.124867	0.0157318	0.270256	0.00234448</a:t>
            </a:r>
          </a:p>
          <a:p>
            <a:r>
              <a:rPr lang="en-GB" dirty="0"/>
              <a:t>SD Back dL1 (cm)	</a:t>
            </a:r>
            <a:r>
              <a:rPr lang="en-GB" dirty="0" smtClean="0"/>
              <a:t>	7.33287</a:t>
            </a:r>
            <a:r>
              <a:rPr lang="en-GB" dirty="0"/>
              <a:t>	1.4235	0.2146	7.40043	0.0927143</a:t>
            </a:r>
          </a:p>
          <a:p>
            <a:r>
              <a:rPr lang="en-GB" b="1" dirty="0"/>
              <a:t>SD Back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0.428037</a:t>
            </a:r>
            <a:r>
              <a:rPr lang="en-GB" b="1" dirty="0"/>
              <a:t>	0.635835	0.0623488	0.428237	0.00404961</a:t>
            </a:r>
          </a:p>
          <a:p>
            <a:r>
              <a:rPr lang="en-GB" b="1" dirty="0"/>
              <a:t>SD Forward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1.24158	2.07148	0.260982	1.24794	0.0132283</a:t>
            </a:r>
          </a:p>
          <a:p>
            <a:r>
              <a:rPr lang="en-GB" b="1" dirty="0"/>
              <a:t>SD Back Effective Width (cm)	0.427158	0.813646	0.0797846	0.427028	0.00406281</a:t>
            </a:r>
          </a:p>
          <a:p>
            <a:r>
              <a:rPr lang="en-GB" b="1" dirty="0"/>
              <a:t>SD Forward Effective Width (cm)	1.38537	2.2257	0.280411	1.38625	0.0215982</a:t>
            </a:r>
          </a:p>
          <a:p>
            <a:r>
              <a:rPr lang="en-GB" dirty="0"/>
              <a:t>SD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41.7154	18.5932	3.23666	41.5019	0.642283</a:t>
            </a:r>
          </a:p>
          <a:p>
            <a:r>
              <a:rPr lang="en-GB" dirty="0"/>
              <a:t>SD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41.7138	18.5944	3.23688	41.4992	0.641007</a:t>
            </a:r>
          </a:p>
          <a:p>
            <a:r>
              <a:rPr lang="en-GB" dirty="0"/>
              <a:t>SD Back dE1_Lorentz HWHM (</a:t>
            </a:r>
            <a:r>
              <a:rPr lang="en-GB" dirty="0" err="1"/>
              <a:t>meV</a:t>
            </a:r>
            <a:r>
              <a:rPr lang="en-GB" dirty="0"/>
              <a:t>)	184.133	20.801	1.81739	183.983	0.738211</a:t>
            </a:r>
          </a:p>
          <a:p>
            <a:r>
              <a:rPr lang="en-GB" dirty="0"/>
              <a:t>SD Forward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55.0472	17.8502	2.34385	54.978	0.460448</a:t>
            </a:r>
          </a:p>
          <a:p>
            <a:r>
              <a:rPr lang="en-GB" dirty="0"/>
              <a:t>SD Forward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55.0455	17.8516	2.34402	54.976	0.460577</a:t>
            </a:r>
          </a:p>
          <a:p>
            <a:r>
              <a:rPr lang="en-GB" dirty="0"/>
              <a:t>SD Forward dE1_Lorentz HWHM (</a:t>
            </a:r>
            <a:r>
              <a:rPr lang="en-GB" dirty="0" err="1"/>
              <a:t>meV</a:t>
            </a:r>
            <a:r>
              <a:rPr lang="en-GB" dirty="0"/>
              <a:t>)	29.7671	18.0352	2.27222	29.5836	0.394477</a:t>
            </a:r>
          </a:p>
          <a:p>
            <a:r>
              <a:rPr lang="en-GB" dirty="0"/>
              <a:t>DD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78.6935	23.3402	2.07111	78.3833	0.228593</a:t>
            </a:r>
          </a:p>
          <a:p>
            <a:r>
              <a:rPr lang="en-GB" dirty="0"/>
              <a:t>DD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78.6929	23.3403	2.07112	78.3826	0.228562</a:t>
            </a:r>
          </a:p>
          <a:p>
            <a:r>
              <a:rPr lang="en-GB" dirty="0"/>
              <a:t>DD Back dE1_Lorentz HWHM (</a:t>
            </a:r>
            <a:r>
              <a:rPr lang="en-GB" dirty="0" err="1"/>
              <a:t>meV</a:t>
            </a:r>
            <a:r>
              <a:rPr lang="en-GB" dirty="0"/>
              <a:t>)	65.3678	33.4709	2.92437	64.8451	0.128911</a:t>
            </a:r>
          </a:p>
          <a:p>
            <a:r>
              <a:rPr lang="en-GB" dirty="0"/>
              <a:t>TD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134.703	29.2546	2.55599	134.696	1.00815</a:t>
            </a:r>
          </a:p>
          <a:p>
            <a:r>
              <a:rPr lang="en-GB" dirty="0"/>
              <a:t>TD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134.703	29.2546	2.55599	134.696	1.00792</a:t>
            </a:r>
          </a:p>
          <a:p>
            <a:r>
              <a:rPr lang="en-GB" dirty="0"/>
              <a:t>TD Back dE1_Lorentz HWHM (</a:t>
            </a:r>
            <a:r>
              <a:rPr lang="en-GB" dirty="0" err="1"/>
              <a:t>meV</a:t>
            </a:r>
            <a:r>
              <a:rPr lang="en-GB" dirty="0"/>
              <a:t>)	269.507	25.2445	2.20562	269.652	1.25733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078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GB" sz="1600" dirty="0" smtClean="0"/>
              <a:t>Resolution parameters calculated using the angular resolution function (in bold)</a:t>
            </a:r>
            <a:br>
              <a:rPr lang="en-GB" sz="1600" dirty="0" smtClean="0"/>
            </a:br>
            <a:r>
              <a:rPr lang="en-GB" sz="1600" dirty="0" smtClean="0"/>
              <a:t>assuming </a:t>
            </a:r>
            <a:r>
              <a:rPr lang="en-GB" sz="1600" dirty="0"/>
              <a:t>L = L0+L1, </a:t>
            </a:r>
            <a:r>
              <a:rPr lang="en-GB" sz="1600" dirty="0">
                <a:sym typeface="Symbol"/>
              </a:rPr>
              <a:t>L = </a:t>
            </a:r>
            <a:r>
              <a:rPr lang="en-GB" sz="1600" dirty="0" err="1">
                <a:sym typeface="Symbol"/>
              </a:rPr>
              <a:t>sqrt</a:t>
            </a:r>
            <a:r>
              <a:rPr lang="en-GB" sz="1600" dirty="0">
                <a:sym typeface="Symbol"/>
              </a:rPr>
              <a:t>(L0^2 + L1^2) and L0 to contain both the L0 and moderator </a:t>
            </a:r>
            <a:r>
              <a:rPr lang="en-GB" sz="1600" dirty="0" smtClean="0">
                <a:sym typeface="Symbol"/>
              </a:rPr>
              <a:t>resolution</a:t>
            </a:r>
            <a:br>
              <a:rPr lang="en-GB" sz="1600" dirty="0" smtClean="0">
                <a:sym typeface="Symbol"/>
              </a:rPr>
            </a:br>
            <a:r>
              <a:rPr lang="en-GB" sz="1600" dirty="0" smtClean="0">
                <a:sym typeface="Symbol"/>
              </a:rPr>
              <a:t> </a:t>
            </a:r>
            <a:r>
              <a:rPr lang="en-GB" sz="1600" dirty="0">
                <a:sym typeface="Symbol"/>
              </a:rPr>
              <a:t>(valid for </a:t>
            </a:r>
            <a:r>
              <a:rPr lang="en-GB" sz="1600" dirty="0" smtClean="0">
                <a:sym typeface="Symbol"/>
              </a:rPr>
              <a:t>epithermal). The angular resolution calculated based on Monte Carlo approach is also shown in bold.</a:t>
            </a:r>
            <a:r>
              <a:rPr lang="en-GB" sz="1600" dirty="0">
                <a:sym typeface="Symbol"/>
              </a:rPr>
              <a:t/>
            </a:r>
            <a:br>
              <a:rPr lang="en-GB" sz="1600" dirty="0">
                <a:sym typeface="Symbol"/>
              </a:rPr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743200" lvl="6" indent="0">
              <a:buNone/>
            </a:pPr>
            <a:r>
              <a:rPr lang="en-GB" sz="3100" dirty="0" smtClean="0">
                <a:solidFill>
                  <a:srgbClr val="FF0000"/>
                </a:solidFill>
              </a:rPr>
              <a:t>MEAN	ST DEV	STD ERR       WEIGHTED MEAN       WEIGHTED ERROR</a:t>
            </a:r>
          </a:p>
          <a:p>
            <a:r>
              <a:rPr lang="en-GB" dirty="0"/>
              <a:t>Front dL1 (cm)	</a:t>
            </a:r>
            <a:r>
              <a:rPr lang="en-GB" dirty="0" smtClean="0"/>
              <a:t>	0.501998</a:t>
            </a:r>
            <a:r>
              <a:rPr lang="en-GB" dirty="0"/>
              <a:t>	0.10222	0.00732014	0.501983	0.00254371</a:t>
            </a:r>
          </a:p>
          <a:p>
            <a:r>
              <a:rPr lang="en-GB" b="1" dirty="0"/>
              <a:t>Back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0.946578</a:t>
            </a:r>
            <a:r>
              <a:rPr lang="en-GB" b="1" dirty="0"/>
              <a:t>	0.139934	0.0122261	0.947062	0.00370619</a:t>
            </a:r>
          </a:p>
          <a:p>
            <a:r>
              <a:rPr lang="en-GB" b="1" dirty="0"/>
              <a:t>Front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0.789637</a:t>
            </a:r>
            <a:r>
              <a:rPr lang="en-GB" b="1" dirty="0"/>
              <a:t>	0.120578	0.0151914	0.79459	0.00916278</a:t>
            </a:r>
          </a:p>
          <a:p>
            <a:r>
              <a:rPr lang="en-GB" dirty="0"/>
              <a:t>SD Back </a:t>
            </a:r>
            <a:r>
              <a:rPr lang="en-GB" dirty="0" err="1"/>
              <a:t>dL</a:t>
            </a:r>
            <a:r>
              <a:rPr lang="en-GB" dirty="0"/>
              <a:t> (cm)	</a:t>
            </a:r>
            <a:r>
              <a:rPr lang="en-GB" dirty="0" smtClean="0"/>
              <a:t>	2.64523</a:t>
            </a:r>
            <a:r>
              <a:rPr lang="en-GB" dirty="0"/>
              <a:t>	3.6924	0.322606	1.5044	0.00359756</a:t>
            </a:r>
          </a:p>
          <a:p>
            <a:r>
              <a:rPr lang="en-GB" dirty="0"/>
              <a:t>SD Forward dL0 (cm)	</a:t>
            </a:r>
            <a:r>
              <a:rPr lang="en-GB" dirty="0" smtClean="0"/>
              <a:t>	2.14227</a:t>
            </a:r>
            <a:r>
              <a:rPr lang="en-GB" dirty="0"/>
              <a:t>	0.701669	0.088402	2.14388	0.0264619</a:t>
            </a:r>
          </a:p>
          <a:p>
            <a:r>
              <a:rPr lang="en-GB" dirty="0"/>
              <a:t>SD Back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0.352838</a:t>
            </a:r>
            <a:r>
              <a:rPr lang="en-GB" dirty="0"/>
              <a:t>	0.249393	0.0217895	0.447094	0.000343458</a:t>
            </a:r>
          </a:p>
          <a:p>
            <a:r>
              <a:rPr lang="en-GB" dirty="0"/>
              <a:t>SD Forward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0.271064</a:t>
            </a:r>
            <a:r>
              <a:rPr lang="en-GB" dirty="0"/>
              <a:t>	0.124867	0.0157318	0.270256	0.00234448</a:t>
            </a:r>
          </a:p>
          <a:p>
            <a:r>
              <a:rPr lang="en-GB" dirty="0"/>
              <a:t>SD Back dL1 (cm)	</a:t>
            </a:r>
            <a:r>
              <a:rPr lang="en-GB" dirty="0" smtClean="0"/>
              <a:t>	7.33287</a:t>
            </a:r>
            <a:r>
              <a:rPr lang="en-GB" dirty="0"/>
              <a:t>	1.4235	0.2146	7.40043	0.0927143</a:t>
            </a:r>
          </a:p>
          <a:p>
            <a:r>
              <a:rPr lang="en-GB" b="1" dirty="0"/>
              <a:t>SD Back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16.7669</a:t>
            </a:r>
            <a:r>
              <a:rPr lang="en-GB" b="1" dirty="0"/>
              <a:t>	0	1.#QNAN	-1.#IND	-1.#IND</a:t>
            </a:r>
          </a:p>
          <a:p>
            <a:r>
              <a:rPr lang="en-GB" b="1" dirty="0"/>
              <a:t>SD Forward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1.49911	2.56561	0.366516	1.40138	0.0131166</a:t>
            </a:r>
          </a:p>
          <a:p>
            <a:r>
              <a:rPr lang="en-GB" b="1" dirty="0"/>
              <a:t>SD Back Effective Width (cm)	21.7868	0	1.#QNAN	-1.#IND	-1.#IND</a:t>
            </a:r>
          </a:p>
          <a:p>
            <a:r>
              <a:rPr lang="en-GB" b="1" dirty="0"/>
              <a:t>SD Forward Effective Width (cm)	1.69391	2.86986	0.40998	1.62886	0.0183827</a:t>
            </a:r>
          </a:p>
          <a:p>
            <a:r>
              <a:rPr lang="en-GB" dirty="0"/>
              <a:t>SD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41.7064	18.6001	3.23787	41.4868	0.63525</a:t>
            </a:r>
          </a:p>
          <a:p>
            <a:r>
              <a:rPr lang="en-GB" dirty="0"/>
              <a:t>SD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41.7138	18.5944	3.23688	41.4992	0.641007</a:t>
            </a:r>
          </a:p>
          <a:p>
            <a:r>
              <a:rPr lang="en-GB" dirty="0"/>
              <a:t>SD Back dE1_Lorentz HWHM (</a:t>
            </a:r>
            <a:r>
              <a:rPr lang="en-GB" dirty="0" err="1"/>
              <a:t>meV</a:t>
            </a:r>
            <a:r>
              <a:rPr lang="en-GB" dirty="0"/>
              <a:t>)	184.133	20.801	1.81739	183.983	0.738211</a:t>
            </a:r>
          </a:p>
          <a:p>
            <a:r>
              <a:rPr lang="en-GB" dirty="0"/>
              <a:t>SD Forward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55.0379	17.8578	2.34484	54.967	0.461171</a:t>
            </a:r>
          </a:p>
          <a:p>
            <a:r>
              <a:rPr lang="en-GB" dirty="0"/>
              <a:t>SD Forward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55.0455	17.8516	2.34402	54.976	0.460577</a:t>
            </a:r>
          </a:p>
          <a:p>
            <a:r>
              <a:rPr lang="en-GB" dirty="0"/>
              <a:t>SD Forward dE1_Lorentz HWHM (</a:t>
            </a:r>
            <a:r>
              <a:rPr lang="en-GB" dirty="0" err="1"/>
              <a:t>meV</a:t>
            </a:r>
            <a:r>
              <a:rPr lang="en-GB" dirty="0"/>
              <a:t>)	29.7671	18.0352	2.27222	29.5836	0.394477</a:t>
            </a:r>
          </a:p>
          <a:p>
            <a:r>
              <a:rPr lang="en-GB" dirty="0"/>
              <a:t>DD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78.6901	23.341	2.07118	78.3797	0.228419</a:t>
            </a:r>
          </a:p>
          <a:p>
            <a:r>
              <a:rPr lang="en-GB" dirty="0"/>
              <a:t>DD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78.6929	23.3403	2.07112	78.3826	0.228562</a:t>
            </a:r>
          </a:p>
          <a:p>
            <a:r>
              <a:rPr lang="en-GB" dirty="0"/>
              <a:t>DD Back dE1_Lorentz HWHM (</a:t>
            </a:r>
            <a:r>
              <a:rPr lang="en-GB" dirty="0" err="1"/>
              <a:t>meV</a:t>
            </a:r>
            <a:r>
              <a:rPr lang="en-GB" dirty="0"/>
              <a:t>)	65.3678	33.4709	2.92437	64.8451	0.128911</a:t>
            </a:r>
          </a:p>
          <a:p>
            <a:r>
              <a:rPr lang="en-GB" dirty="0"/>
              <a:t>TD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134.701	29.2547	2.55599	134.694	1.00688</a:t>
            </a:r>
          </a:p>
          <a:p>
            <a:r>
              <a:rPr lang="en-GB" dirty="0"/>
              <a:t>TD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134.703	29.2546	2.55599	134.696	1.00792</a:t>
            </a:r>
          </a:p>
          <a:p>
            <a:r>
              <a:rPr lang="en-GB" dirty="0"/>
              <a:t>TD Back dE1_Lorentz HWHM (</a:t>
            </a:r>
            <a:r>
              <a:rPr lang="en-GB" dirty="0" err="1"/>
              <a:t>meV</a:t>
            </a:r>
            <a:r>
              <a:rPr lang="en-GB" dirty="0"/>
              <a:t>)	269.507	25.2445	2.20562	269.652	1.25733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38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GB" sz="1600" dirty="0" smtClean="0"/>
              <a:t>Resolution parameters calculated using the angular resolution function (in bold) </a:t>
            </a:r>
            <a:br>
              <a:rPr lang="en-GB" sz="1600" dirty="0" smtClean="0"/>
            </a:br>
            <a:r>
              <a:rPr lang="en-GB" sz="1600" dirty="0" smtClean="0"/>
              <a:t>assuming  </a:t>
            </a:r>
            <a:r>
              <a:rPr lang="en-GB" sz="1600" dirty="0"/>
              <a:t>L = L0+L1, </a:t>
            </a:r>
            <a:r>
              <a:rPr lang="en-GB" sz="1600" dirty="0">
                <a:sym typeface="Symbol"/>
              </a:rPr>
              <a:t>L = </a:t>
            </a:r>
            <a:r>
              <a:rPr lang="en-GB" sz="1600" dirty="0" err="1">
                <a:sym typeface="Symbol"/>
              </a:rPr>
              <a:t>sqrt</a:t>
            </a:r>
            <a:r>
              <a:rPr lang="en-GB" sz="1600" dirty="0">
                <a:sym typeface="Symbol"/>
              </a:rPr>
              <a:t>(L0^2 + L1^2) and T/T = </a:t>
            </a:r>
            <a:r>
              <a:rPr lang="en-GB" sz="1600" dirty="0" err="1">
                <a:sym typeface="Symbol"/>
              </a:rPr>
              <a:t>const</a:t>
            </a:r>
            <a:r>
              <a:rPr lang="en-GB" sz="1600" dirty="0">
                <a:sym typeface="Symbol"/>
              </a:rPr>
              <a:t>/T = 0.43 us/T[us] where 0.43 us is the proton pulse  </a:t>
            </a:r>
            <a:br>
              <a:rPr lang="en-GB" sz="1600" dirty="0">
                <a:sym typeface="Symbol"/>
              </a:rPr>
            </a:br>
            <a:r>
              <a:rPr lang="en-GB" sz="1600" dirty="0">
                <a:sym typeface="Symbol"/>
              </a:rPr>
              <a:t>(better for thermal neutrons contributing to diffraction)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>
                <a:sym typeface="Symbol"/>
              </a:rPr>
              <a:t>The angular resolution calculated based on Monte Carlo approach is also shown in bold.</a:t>
            </a:r>
            <a:r>
              <a:rPr lang="en-GB" sz="1600" dirty="0">
                <a:sym typeface="Symbol"/>
              </a:rPr>
              <a:t/>
            </a:r>
            <a:br>
              <a:rPr lang="en-GB" sz="1600" dirty="0">
                <a:sym typeface="Symbol"/>
              </a:rPr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743200" lvl="6" indent="0">
              <a:buNone/>
            </a:pPr>
            <a:r>
              <a:rPr lang="en-GB" sz="3100" dirty="0" smtClean="0">
                <a:solidFill>
                  <a:srgbClr val="FF0000"/>
                </a:solidFill>
              </a:rPr>
              <a:t>MEAN	ST DEV	STD ERR       WEIGHTED MEAN       WEIGHTED ERROR</a:t>
            </a:r>
          </a:p>
          <a:p>
            <a:r>
              <a:rPr lang="en-GB" dirty="0"/>
              <a:t>Front dL1 (cm)	</a:t>
            </a:r>
            <a:r>
              <a:rPr lang="en-GB" dirty="0" smtClean="0"/>
              <a:t>	0.501998</a:t>
            </a:r>
            <a:r>
              <a:rPr lang="en-GB" dirty="0"/>
              <a:t>	0.10222	0.00732014	0.501983	0.00254371</a:t>
            </a:r>
          </a:p>
          <a:p>
            <a:r>
              <a:rPr lang="en-GB" b="1" dirty="0"/>
              <a:t>Back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0.946578</a:t>
            </a:r>
            <a:r>
              <a:rPr lang="en-GB" b="1" dirty="0"/>
              <a:t>	0.139934	0.0122261	0.947062	0.00370619</a:t>
            </a:r>
          </a:p>
          <a:p>
            <a:r>
              <a:rPr lang="en-GB" b="1" dirty="0"/>
              <a:t>Front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0.789637</a:t>
            </a:r>
            <a:r>
              <a:rPr lang="en-GB" b="1" dirty="0"/>
              <a:t>	0.120578	0.0151914	0.79459	0.00916278</a:t>
            </a:r>
          </a:p>
          <a:p>
            <a:r>
              <a:rPr lang="en-GB" dirty="0"/>
              <a:t>SD Back </a:t>
            </a:r>
            <a:r>
              <a:rPr lang="en-GB" dirty="0" err="1"/>
              <a:t>dL</a:t>
            </a:r>
            <a:r>
              <a:rPr lang="en-GB" dirty="0"/>
              <a:t> (cm)	</a:t>
            </a:r>
            <a:r>
              <a:rPr lang="en-GB" dirty="0" smtClean="0"/>
              <a:t>	2.64523</a:t>
            </a:r>
            <a:r>
              <a:rPr lang="en-GB" dirty="0"/>
              <a:t>	3.6924	0.322606	1.5044	0.00359756</a:t>
            </a:r>
          </a:p>
          <a:p>
            <a:r>
              <a:rPr lang="en-GB" dirty="0"/>
              <a:t>SD Forward dL0 (cm)	</a:t>
            </a:r>
            <a:r>
              <a:rPr lang="en-GB" dirty="0" smtClean="0"/>
              <a:t>	2.14227</a:t>
            </a:r>
            <a:r>
              <a:rPr lang="en-GB" dirty="0"/>
              <a:t>	0.701669	0.088402	2.14388	0.0264619</a:t>
            </a:r>
          </a:p>
          <a:p>
            <a:r>
              <a:rPr lang="en-GB" dirty="0"/>
              <a:t>SD Back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0.352838</a:t>
            </a:r>
            <a:r>
              <a:rPr lang="en-GB" dirty="0"/>
              <a:t>	0.249393	0.0217895	0.447094	0.000343458</a:t>
            </a:r>
          </a:p>
          <a:p>
            <a:r>
              <a:rPr lang="en-GB" dirty="0"/>
              <a:t>SD Forward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0.271064</a:t>
            </a:r>
            <a:r>
              <a:rPr lang="en-GB" dirty="0"/>
              <a:t>	0.124867	0.0157318	0.270256	0.00234448</a:t>
            </a:r>
          </a:p>
          <a:p>
            <a:r>
              <a:rPr lang="en-GB" dirty="0"/>
              <a:t>SD Back dL1 (cm)	</a:t>
            </a:r>
            <a:r>
              <a:rPr lang="en-GB" dirty="0" smtClean="0"/>
              <a:t>	7.33287</a:t>
            </a:r>
            <a:r>
              <a:rPr lang="en-GB" dirty="0"/>
              <a:t>	1.4235	0.2146	7.40043	0.0927143</a:t>
            </a:r>
          </a:p>
          <a:p>
            <a:r>
              <a:rPr lang="en-GB" b="1" dirty="0"/>
              <a:t>SD Back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16.7669</a:t>
            </a:r>
            <a:r>
              <a:rPr lang="en-GB" b="1" dirty="0"/>
              <a:t>	0	1.#QNAN	-1.#IND	-1.#IND</a:t>
            </a:r>
          </a:p>
          <a:p>
            <a:r>
              <a:rPr lang="en-GB" b="1" dirty="0"/>
              <a:t>SD Forward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1.49909	2.56562	0.366517	1.40138	0.0131186</a:t>
            </a:r>
          </a:p>
          <a:p>
            <a:r>
              <a:rPr lang="en-GB" b="1" dirty="0"/>
              <a:t>SD Back Effective Width (cm)	21.7868	0	1.#QNAN	-1.#IND	-1.#IND</a:t>
            </a:r>
          </a:p>
          <a:p>
            <a:r>
              <a:rPr lang="en-GB" b="1" dirty="0"/>
              <a:t>SD Forward Effective Width (cm)	1.69389	2.86987	0.409981	1.62886	0.0183849</a:t>
            </a:r>
          </a:p>
          <a:p>
            <a:r>
              <a:rPr lang="en-GB" dirty="0"/>
              <a:t>SD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41.7064	18.6001	3.23787	41.4868	0.63525</a:t>
            </a:r>
          </a:p>
          <a:p>
            <a:r>
              <a:rPr lang="en-GB" dirty="0"/>
              <a:t>SD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41.7138	18.5944	3.23688	41.4992	0.641007</a:t>
            </a:r>
          </a:p>
          <a:p>
            <a:r>
              <a:rPr lang="en-GB" dirty="0"/>
              <a:t>SD Back dE1_Lorentz HWHM (</a:t>
            </a:r>
            <a:r>
              <a:rPr lang="en-GB" dirty="0" err="1"/>
              <a:t>meV</a:t>
            </a:r>
            <a:r>
              <a:rPr lang="en-GB" dirty="0"/>
              <a:t>)	184.133	20.801	1.81739	183.983	0.738211</a:t>
            </a:r>
          </a:p>
          <a:p>
            <a:r>
              <a:rPr lang="en-GB" dirty="0"/>
              <a:t>SD Forward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55.0379	17.8578	2.34484	54.967	0.461171</a:t>
            </a:r>
          </a:p>
          <a:p>
            <a:r>
              <a:rPr lang="en-GB" dirty="0"/>
              <a:t>SD Forward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55.0455	17.8516	2.34402	54.976	0.460577</a:t>
            </a:r>
          </a:p>
          <a:p>
            <a:r>
              <a:rPr lang="en-GB" dirty="0"/>
              <a:t>SD Forward dE1_Lorentz HWHM (</a:t>
            </a:r>
            <a:r>
              <a:rPr lang="en-GB" dirty="0" err="1"/>
              <a:t>meV</a:t>
            </a:r>
            <a:r>
              <a:rPr lang="en-GB" dirty="0"/>
              <a:t>)	29.7671	18.0352	2.27222	29.5836	0.394477</a:t>
            </a:r>
          </a:p>
          <a:p>
            <a:r>
              <a:rPr lang="en-GB" dirty="0"/>
              <a:t>DD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78.6901	23.341	2.07118	78.3797	0.228419</a:t>
            </a:r>
          </a:p>
          <a:p>
            <a:r>
              <a:rPr lang="en-GB" dirty="0"/>
              <a:t>DD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78.6929	23.3403	2.07112	78.3826	0.228562</a:t>
            </a:r>
          </a:p>
          <a:p>
            <a:r>
              <a:rPr lang="en-GB" dirty="0"/>
              <a:t>DD Back dE1_Lorentz HWHM (</a:t>
            </a:r>
            <a:r>
              <a:rPr lang="en-GB" dirty="0" err="1"/>
              <a:t>meV</a:t>
            </a:r>
            <a:r>
              <a:rPr lang="en-GB" dirty="0"/>
              <a:t>)	65.3678	33.4709	2.92437	64.8451	0.128911</a:t>
            </a:r>
          </a:p>
          <a:p>
            <a:r>
              <a:rPr lang="en-GB" dirty="0"/>
              <a:t>TD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134.701	29.2547	2.55599	134.694	1.00688</a:t>
            </a:r>
          </a:p>
          <a:p>
            <a:r>
              <a:rPr lang="en-GB" dirty="0"/>
              <a:t>TD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134.703	29.2546	2.55599	134.696	1.00792</a:t>
            </a:r>
          </a:p>
          <a:p>
            <a:r>
              <a:rPr lang="en-GB" dirty="0"/>
              <a:t>TD Back dE1_Lorentz HWHM (</a:t>
            </a:r>
            <a:r>
              <a:rPr lang="en-GB" dirty="0" err="1"/>
              <a:t>meV</a:t>
            </a:r>
            <a:r>
              <a:rPr lang="en-GB" dirty="0"/>
              <a:t>)	269.507	25.2445	2.20562	269.652	1.25733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167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Instrument resolution calibration using different approaches to angular resolution </a:t>
            </a:r>
            <a:r>
              <a:rPr lang="en-GB" sz="2800" dirty="0" smtClean="0">
                <a:sym typeface="Symbol"/>
              </a:rPr>
              <a:t></a:t>
            </a:r>
            <a:r>
              <a:rPr lang="en-GB" sz="2800" dirty="0" smtClean="0"/>
              <a:t> </a:t>
            </a:r>
            <a:br>
              <a:rPr lang="en-GB" sz="2800" dirty="0" smtClean="0"/>
            </a:br>
            <a:r>
              <a:rPr lang="en-GB" sz="2800" dirty="0" smtClean="0"/>
              <a:t>Calibration using lead data after moderator change</a:t>
            </a:r>
            <a:endParaRPr lang="en-GB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6" t="39724" r="13707" b="33517"/>
          <a:stretch/>
        </p:blipFill>
        <p:spPr bwMode="auto">
          <a:xfrm>
            <a:off x="2627784" y="2204864"/>
            <a:ext cx="3846788" cy="3058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77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1600" dirty="0" smtClean="0"/>
              <a:t>Resolution parameters calculated using the angular resolution function (in bold)</a:t>
            </a:r>
            <a:br>
              <a:rPr lang="en-GB" sz="1600" dirty="0" smtClean="0"/>
            </a:br>
            <a:r>
              <a:rPr lang="en-GB" sz="1600" dirty="0" smtClean="0"/>
              <a:t>assuming </a:t>
            </a:r>
            <a:r>
              <a:rPr lang="en-GB" sz="1600" dirty="0"/>
              <a:t>L = L0, </a:t>
            </a:r>
            <a:r>
              <a:rPr lang="en-GB" sz="1600" dirty="0">
                <a:sym typeface="Symbol"/>
              </a:rPr>
              <a:t>L = L0 and L0  to contain both the L0 and moderator resolution (valid for epithermal </a:t>
            </a:r>
            <a:r>
              <a:rPr lang="en-GB" sz="1600" dirty="0" smtClean="0">
                <a:sym typeface="Symbol"/>
              </a:rPr>
              <a:t>);</a:t>
            </a:r>
            <a:br>
              <a:rPr lang="en-GB" sz="1600" dirty="0" smtClean="0">
                <a:sym typeface="Symbol"/>
              </a:rPr>
            </a:br>
            <a:r>
              <a:rPr lang="en-GB" sz="1600" dirty="0" smtClean="0">
                <a:sym typeface="Symbol"/>
              </a:rPr>
              <a:t>The angular resolution calculated based on Monte Carlo approach is also shown in bold.</a:t>
            </a:r>
            <a:r>
              <a:rPr lang="en-GB" sz="1600" dirty="0">
                <a:sym typeface="Symbol"/>
              </a:rPr>
              <a:t/>
            </a:r>
            <a:br>
              <a:rPr lang="en-GB" sz="1600" dirty="0">
                <a:sym typeface="Symbol"/>
              </a:rPr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743200" lvl="6" indent="0">
              <a:buNone/>
            </a:pPr>
            <a:r>
              <a:rPr lang="en-GB" sz="3100" dirty="0" smtClean="0">
                <a:solidFill>
                  <a:srgbClr val="FF0000"/>
                </a:solidFill>
              </a:rPr>
              <a:t>MEAN	ST DEV	STD ERR       WEIGHTED MEAN       WEIGHTED ERROR</a:t>
            </a:r>
          </a:p>
          <a:p>
            <a:r>
              <a:rPr lang="en-GB" dirty="0"/>
              <a:t>Front dL1 (cm)	</a:t>
            </a:r>
            <a:r>
              <a:rPr lang="en-GB" dirty="0" smtClean="0"/>
              <a:t>	0.495654</a:t>
            </a:r>
            <a:r>
              <a:rPr lang="en-GB" dirty="0"/>
              <a:t>	0.107017	0.00766365	0.496139	0.00193849</a:t>
            </a:r>
          </a:p>
          <a:p>
            <a:r>
              <a:rPr lang="en-GB" b="1" dirty="0"/>
              <a:t>Back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0.972201</a:t>
            </a:r>
            <a:r>
              <a:rPr lang="en-GB" b="1" dirty="0"/>
              <a:t>	0.147202	0.0128611	0.971789	0.00400495</a:t>
            </a:r>
          </a:p>
          <a:p>
            <a:r>
              <a:rPr lang="en-GB" b="1" dirty="0"/>
              <a:t>Front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0.802614</a:t>
            </a:r>
            <a:r>
              <a:rPr lang="en-GB" b="1" dirty="0"/>
              <a:t>	0.126134	0.0158914	0.810251	0.00463689</a:t>
            </a:r>
          </a:p>
          <a:p>
            <a:r>
              <a:rPr lang="en-GB" dirty="0"/>
              <a:t>SD Back </a:t>
            </a:r>
            <a:r>
              <a:rPr lang="en-GB" dirty="0" err="1"/>
              <a:t>dL</a:t>
            </a:r>
            <a:r>
              <a:rPr lang="en-GB" dirty="0"/>
              <a:t> (cm)	</a:t>
            </a:r>
            <a:r>
              <a:rPr lang="en-GB" dirty="0" smtClean="0"/>
              <a:t>	2.58034</a:t>
            </a:r>
            <a:r>
              <a:rPr lang="en-GB" dirty="0"/>
              <a:t>	3.67396	0.320995	1.35028	0.00304619</a:t>
            </a:r>
          </a:p>
          <a:p>
            <a:r>
              <a:rPr lang="en-GB" dirty="0"/>
              <a:t>SD Forward dL0 (cm)	</a:t>
            </a:r>
            <a:r>
              <a:rPr lang="en-GB" dirty="0" smtClean="0"/>
              <a:t>	2.14207</a:t>
            </a:r>
            <a:r>
              <a:rPr lang="en-GB" dirty="0"/>
              <a:t>	0.701914	0.0884329	2.14139	0.0283706</a:t>
            </a:r>
          </a:p>
          <a:p>
            <a:r>
              <a:rPr lang="en-GB" dirty="0"/>
              <a:t>SD Back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0.35777</a:t>
            </a:r>
            <a:r>
              <a:rPr lang="en-GB" dirty="0"/>
              <a:t>	0.248615	0.0217216	0.451678	0.000366875</a:t>
            </a:r>
          </a:p>
          <a:p>
            <a:r>
              <a:rPr lang="en-GB" dirty="0"/>
              <a:t>SD Forward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0.271035</a:t>
            </a:r>
            <a:r>
              <a:rPr lang="en-GB" dirty="0"/>
              <a:t>	0.125059	0.015756	0.270716	0.0039072</a:t>
            </a:r>
          </a:p>
          <a:p>
            <a:r>
              <a:rPr lang="en-GB" dirty="0"/>
              <a:t>SD Back dL1 (cm)	</a:t>
            </a:r>
            <a:r>
              <a:rPr lang="en-GB" dirty="0" smtClean="0"/>
              <a:t>	7.33238</a:t>
            </a:r>
            <a:r>
              <a:rPr lang="en-GB" dirty="0"/>
              <a:t>	1.41729	0.216134	7.41334	0.0424677</a:t>
            </a:r>
          </a:p>
          <a:p>
            <a:r>
              <a:rPr lang="en-GB" b="1" dirty="0"/>
              <a:t>SD Back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0.384675</a:t>
            </a:r>
            <a:r>
              <a:rPr lang="en-GB" b="1" dirty="0"/>
              <a:t>	0.15508	0.0138708	0.38217	0.00194511</a:t>
            </a:r>
          </a:p>
          <a:p>
            <a:r>
              <a:rPr lang="en-GB" b="1" dirty="0"/>
              <a:t>SD Forward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2.03895	3.73407	0.470448	1.82115	0.0215508</a:t>
            </a:r>
          </a:p>
          <a:p>
            <a:r>
              <a:rPr lang="en-GB" b="1" dirty="0"/>
              <a:t>SD Back Effective Width (cm)	0.363647	0.121402	0.0108585	0.363332	0.00220659</a:t>
            </a:r>
          </a:p>
          <a:p>
            <a:r>
              <a:rPr lang="en-GB" b="1" dirty="0"/>
              <a:t>SD Forward Effective Width (cm)	2.29793	4.33846	0.546595	1.32459	0.00398498</a:t>
            </a:r>
          </a:p>
          <a:p>
            <a:r>
              <a:rPr lang="en-GB" dirty="0"/>
              <a:t>SD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33.2411	17.0332	3.40663	34.0126	0.584823</a:t>
            </a:r>
          </a:p>
          <a:p>
            <a:r>
              <a:rPr lang="en-GB" dirty="0"/>
              <a:t>SD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33.2414	17.033	3.4066	34.0129	0.584834</a:t>
            </a:r>
          </a:p>
          <a:p>
            <a:r>
              <a:rPr lang="en-GB" dirty="0"/>
              <a:t>SD Back dE1_Lorentz HWHM (</a:t>
            </a:r>
            <a:r>
              <a:rPr lang="en-GB" dirty="0" err="1"/>
              <a:t>meV</a:t>
            </a:r>
            <a:r>
              <a:rPr lang="en-GB" dirty="0"/>
              <a:t>)	183.213	18.5674	1.62224	183.167	1.32728</a:t>
            </a:r>
          </a:p>
          <a:p>
            <a:r>
              <a:rPr lang="en-GB" dirty="0"/>
              <a:t>SD Forward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52.4879	11.1971	1.42203	52.5095	0.327401</a:t>
            </a:r>
          </a:p>
          <a:p>
            <a:r>
              <a:rPr lang="en-GB" dirty="0"/>
              <a:t>SD Forward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52.488	11.197	1.42202	52.5097	0.32738</a:t>
            </a:r>
          </a:p>
          <a:p>
            <a:r>
              <a:rPr lang="en-GB" dirty="0"/>
              <a:t>SD Forward dE1_Lorentz HWHM (</a:t>
            </a:r>
            <a:r>
              <a:rPr lang="en-GB" dirty="0" err="1"/>
              <a:t>meV</a:t>
            </a:r>
            <a:r>
              <a:rPr lang="en-GB" dirty="0"/>
              <a:t>)	30.6502	27.7725	3.49901	30.6404	0.220209</a:t>
            </a:r>
          </a:p>
          <a:p>
            <a:r>
              <a:rPr lang="en-GB" dirty="0"/>
              <a:t>DD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75.4033	21.7936	1.90411	75.5382	0.33762</a:t>
            </a:r>
          </a:p>
          <a:p>
            <a:r>
              <a:rPr lang="en-GB" dirty="0"/>
              <a:t>DD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75.4034	21.7935	1.90411	75.5383	0.337611</a:t>
            </a:r>
          </a:p>
          <a:p>
            <a:r>
              <a:rPr lang="en-GB" dirty="0"/>
              <a:t>DD Back dE1_Lorentz HWHM (</a:t>
            </a:r>
            <a:r>
              <a:rPr lang="en-GB" dirty="0" err="1"/>
              <a:t>meV</a:t>
            </a:r>
            <a:r>
              <a:rPr lang="en-GB" dirty="0"/>
              <a:t>)	63.8162	28.3186	2.47421	63.8392	0.411312</a:t>
            </a:r>
          </a:p>
          <a:p>
            <a:r>
              <a:rPr lang="en-GB" dirty="0"/>
              <a:t>TD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129.371	23.2514	2.03148	129.404	0.919954</a:t>
            </a:r>
          </a:p>
          <a:p>
            <a:r>
              <a:rPr lang="en-GB" dirty="0"/>
              <a:t>TD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129.371	23.2514	2.03148	129.404	0.919888</a:t>
            </a:r>
          </a:p>
          <a:p>
            <a:r>
              <a:rPr lang="en-GB" dirty="0"/>
              <a:t>TD Back dE1_Lorentz HWHM (</a:t>
            </a:r>
            <a:r>
              <a:rPr lang="en-GB" dirty="0" err="1"/>
              <a:t>meV</a:t>
            </a:r>
            <a:r>
              <a:rPr lang="en-GB" dirty="0"/>
              <a:t>)	272.982	25.5918	2.23597	272.927	0.744849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73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GB" sz="1600" dirty="0" smtClean="0"/>
              <a:t>Resolution parameters calculated using the angular resolution function (in bold)</a:t>
            </a:r>
            <a:br>
              <a:rPr lang="en-GB" sz="1600" dirty="0" smtClean="0"/>
            </a:br>
            <a:r>
              <a:rPr lang="en-GB" sz="1600" dirty="0" smtClean="0"/>
              <a:t>assuming </a:t>
            </a:r>
            <a:r>
              <a:rPr lang="en-GB" sz="1600" dirty="0"/>
              <a:t>L = L0+L1, </a:t>
            </a:r>
            <a:r>
              <a:rPr lang="en-GB" sz="1600" dirty="0">
                <a:sym typeface="Symbol"/>
              </a:rPr>
              <a:t>L = </a:t>
            </a:r>
            <a:r>
              <a:rPr lang="en-GB" sz="1600" dirty="0" err="1">
                <a:sym typeface="Symbol"/>
              </a:rPr>
              <a:t>sqrt</a:t>
            </a:r>
            <a:r>
              <a:rPr lang="en-GB" sz="1600" dirty="0">
                <a:sym typeface="Symbol"/>
              </a:rPr>
              <a:t>(L0^2 + L1^2) and L0 to contain both the L0 and moderator </a:t>
            </a:r>
            <a:r>
              <a:rPr lang="en-GB" sz="1600" dirty="0" smtClean="0">
                <a:sym typeface="Symbol"/>
              </a:rPr>
              <a:t>resolution</a:t>
            </a:r>
            <a:br>
              <a:rPr lang="en-GB" sz="1600" dirty="0" smtClean="0">
                <a:sym typeface="Symbol"/>
              </a:rPr>
            </a:br>
            <a:r>
              <a:rPr lang="en-GB" sz="1600" dirty="0" smtClean="0">
                <a:sym typeface="Symbol"/>
              </a:rPr>
              <a:t> </a:t>
            </a:r>
            <a:r>
              <a:rPr lang="en-GB" sz="1600" dirty="0">
                <a:sym typeface="Symbol"/>
              </a:rPr>
              <a:t>(valid for </a:t>
            </a:r>
            <a:r>
              <a:rPr lang="en-GB" sz="1600" dirty="0" smtClean="0">
                <a:sym typeface="Symbol"/>
              </a:rPr>
              <a:t>epithermal). The angular resolution calculated based on Monte Carlo approach is also shown in bold.</a:t>
            </a:r>
            <a:r>
              <a:rPr lang="en-GB" sz="1600" dirty="0">
                <a:sym typeface="Symbol"/>
              </a:rPr>
              <a:t/>
            </a:r>
            <a:br>
              <a:rPr lang="en-GB" sz="1600" dirty="0">
                <a:sym typeface="Symbol"/>
              </a:rPr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743200" lvl="6" indent="0">
              <a:buNone/>
            </a:pPr>
            <a:r>
              <a:rPr lang="en-GB" sz="3100" dirty="0" smtClean="0">
                <a:solidFill>
                  <a:srgbClr val="FF0000"/>
                </a:solidFill>
              </a:rPr>
              <a:t>MEAN	ST DEV	STD ERR       WEIGHTED MEAN       WEIGHTED ERROR</a:t>
            </a:r>
          </a:p>
          <a:p>
            <a:r>
              <a:rPr lang="en-GB" dirty="0"/>
              <a:t>Front dL1 (cm)	</a:t>
            </a:r>
            <a:r>
              <a:rPr lang="en-GB" dirty="0" smtClean="0"/>
              <a:t>	0.495654</a:t>
            </a:r>
            <a:r>
              <a:rPr lang="en-GB" dirty="0"/>
              <a:t>	0.107017	0.00766365	0.496139	0.00193849</a:t>
            </a:r>
          </a:p>
          <a:p>
            <a:r>
              <a:rPr lang="en-GB" b="1" dirty="0"/>
              <a:t>Back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0.972201</a:t>
            </a:r>
            <a:r>
              <a:rPr lang="en-GB" b="1" dirty="0"/>
              <a:t>	0.147202	0.0128611	0.971789	0.00400495</a:t>
            </a:r>
          </a:p>
          <a:p>
            <a:r>
              <a:rPr lang="en-GB" b="1" dirty="0"/>
              <a:t>Front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0.802614</a:t>
            </a:r>
            <a:r>
              <a:rPr lang="en-GB" b="1" dirty="0"/>
              <a:t>	0.126134	0.0158914	0.810251	0.00463689</a:t>
            </a:r>
          </a:p>
          <a:p>
            <a:r>
              <a:rPr lang="en-GB" dirty="0"/>
              <a:t>SD Back </a:t>
            </a:r>
            <a:r>
              <a:rPr lang="en-GB" dirty="0" err="1"/>
              <a:t>dL</a:t>
            </a:r>
            <a:r>
              <a:rPr lang="en-GB" dirty="0"/>
              <a:t> (cm)	</a:t>
            </a:r>
            <a:r>
              <a:rPr lang="en-GB" dirty="0" smtClean="0"/>
              <a:t>	2.58034</a:t>
            </a:r>
            <a:r>
              <a:rPr lang="en-GB" dirty="0"/>
              <a:t>	3.67396	0.320995	1.35028	0.00304619</a:t>
            </a:r>
          </a:p>
          <a:p>
            <a:r>
              <a:rPr lang="en-GB" dirty="0"/>
              <a:t>SD Forward dL0 (cm)	</a:t>
            </a:r>
            <a:r>
              <a:rPr lang="en-GB" dirty="0" smtClean="0"/>
              <a:t>	2.14207</a:t>
            </a:r>
            <a:r>
              <a:rPr lang="en-GB" dirty="0"/>
              <a:t>	0.701914	0.0884329	2.14139	0.0283706</a:t>
            </a:r>
          </a:p>
          <a:p>
            <a:r>
              <a:rPr lang="en-GB" dirty="0"/>
              <a:t>SD Back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0.35777</a:t>
            </a:r>
            <a:r>
              <a:rPr lang="en-GB" dirty="0"/>
              <a:t>	0.248615	0.0217216	0.451678	0.000366875</a:t>
            </a:r>
          </a:p>
          <a:p>
            <a:r>
              <a:rPr lang="en-GB" dirty="0"/>
              <a:t>SD Forward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0.271035</a:t>
            </a:r>
            <a:r>
              <a:rPr lang="en-GB" dirty="0"/>
              <a:t>	0.125059	0.015756	0.270716	0.0039072</a:t>
            </a:r>
          </a:p>
          <a:p>
            <a:r>
              <a:rPr lang="en-GB" dirty="0"/>
              <a:t>SD Back dL1 (cm)	</a:t>
            </a:r>
            <a:r>
              <a:rPr lang="en-GB" dirty="0" smtClean="0"/>
              <a:t>	7.33238</a:t>
            </a:r>
            <a:r>
              <a:rPr lang="en-GB" dirty="0"/>
              <a:t>	1.41729	0.216134	7.41334	0.0424677</a:t>
            </a:r>
          </a:p>
          <a:p>
            <a:r>
              <a:rPr lang="en-GB" b="1" dirty="0"/>
              <a:t>SD Back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-</a:t>
            </a:r>
            <a:r>
              <a:rPr lang="en-GB" b="1" dirty="0"/>
              <a:t>1.#IND	1.#QNAN	1.#QNAN	1.#QNAN	1.#QNAN</a:t>
            </a:r>
          </a:p>
          <a:p>
            <a:r>
              <a:rPr lang="en-GB" b="1" dirty="0"/>
              <a:t>SD Forward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2.11531	4.02394	0.515213	2.00727	0.0309174</a:t>
            </a:r>
          </a:p>
          <a:p>
            <a:r>
              <a:rPr lang="en-GB" b="1" dirty="0"/>
              <a:t>SD Back Effective Width (cm)	-1.#IND	1.#QNAN	1.#QNAN	1.#QNAN	1.#QNAN</a:t>
            </a:r>
          </a:p>
          <a:p>
            <a:r>
              <a:rPr lang="en-GB" b="1" dirty="0"/>
              <a:t>SD Forward Effective Width (cm)	2.40831	4.73341	0.606051	1.23031	0.00334897</a:t>
            </a:r>
          </a:p>
          <a:p>
            <a:r>
              <a:rPr lang="en-GB" dirty="0"/>
              <a:t>SD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33.2221	17.0444	3.40888	33.9937	0.583987</a:t>
            </a:r>
          </a:p>
          <a:p>
            <a:r>
              <a:rPr lang="en-GB" dirty="0"/>
              <a:t>SD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33.2414	17.033	3.4066	34.0129	0.584834</a:t>
            </a:r>
          </a:p>
          <a:p>
            <a:r>
              <a:rPr lang="en-GB" dirty="0"/>
              <a:t>SD Back dE1_Lorentz HWHM (</a:t>
            </a:r>
            <a:r>
              <a:rPr lang="en-GB" dirty="0" err="1"/>
              <a:t>meV</a:t>
            </a:r>
            <a:r>
              <a:rPr lang="en-GB" dirty="0"/>
              <a:t>)	183.213	18.5674	1.62224	183.167	1.32728</a:t>
            </a:r>
          </a:p>
          <a:p>
            <a:r>
              <a:rPr lang="en-GB" dirty="0"/>
              <a:t>SD Forward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52.4744	11.2008	1.4225	52.4977	0.328925</a:t>
            </a:r>
          </a:p>
          <a:p>
            <a:r>
              <a:rPr lang="en-GB" dirty="0"/>
              <a:t>SD Forward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52.488	11.197	1.42202	52.5097	0.32738</a:t>
            </a:r>
          </a:p>
          <a:p>
            <a:r>
              <a:rPr lang="en-GB" dirty="0"/>
              <a:t>SD Forward dE1_Lorentz HWHM (</a:t>
            </a:r>
            <a:r>
              <a:rPr lang="en-GB" dirty="0" err="1"/>
              <a:t>meV</a:t>
            </a:r>
            <a:r>
              <a:rPr lang="en-GB" dirty="0"/>
              <a:t>)	30.6502	27.7725	3.49901	30.6404	0.220209</a:t>
            </a:r>
          </a:p>
          <a:p>
            <a:r>
              <a:rPr lang="en-GB" dirty="0"/>
              <a:t>DD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75.3973	21.795	1.90424	75.5312	0.338361</a:t>
            </a:r>
          </a:p>
          <a:p>
            <a:r>
              <a:rPr lang="en-GB" dirty="0"/>
              <a:t>DD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75.4034	21.7935	1.90411	75.5383	0.337611</a:t>
            </a:r>
          </a:p>
          <a:p>
            <a:r>
              <a:rPr lang="en-GB" dirty="0"/>
              <a:t>DD Back dE1_Lorentz HWHM (</a:t>
            </a:r>
            <a:r>
              <a:rPr lang="en-GB" dirty="0" err="1"/>
              <a:t>meV</a:t>
            </a:r>
            <a:r>
              <a:rPr lang="en-GB" dirty="0"/>
              <a:t>)	63.8162	28.3186	2.47421	63.8392	0.411312</a:t>
            </a:r>
          </a:p>
          <a:p>
            <a:r>
              <a:rPr lang="en-GB" dirty="0"/>
              <a:t>TD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129.367	23.2513	2.03147	129.4	0.9246</a:t>
            </a:r>
          </a:p>
          <a:p>
            <a:r>
              <a:rPr lang="en-GB" dirty="0"/>
              <a:t>TD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129.371	23.2514	2.03148	129.404	0.919888</a:t>
            </a:r>
          </a:p>
          <a:p>
            <a:r>
              <a:rPr lang="en-GB" dirty="0"/>
              <a:t>TD Back dE1_Lorentz HWHM (</a:t>
            </a:r>
            <a:r>
              <a:rPr lang="en-GB" dirty="0" err="1"/>
              <a:t>meV</a:t>
            </a:r>
            <a:r>
              <a:rPr lang="en-GB" dirty="0"/>
              <a:t>)	272.982	25.5918	2.23597	272.927	0.744849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28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763000" cy="1143000"/>
          </a:xfrm>
        </p:spPr>
        <p:txBody>
          <a:bodyPr>
            <a:normAutofit fontScale="90000"/>
          </a:bodyPr>
          <a:lstStyle/>
          <a:p>
            <a:r>
              <a:rPr lang="en-GB" sz="1600" dirty="0" smtClean="0"/>
              <a:t>Resolution parameters calculated using the angular resolution function (in bold) </a:t>
            </a:r>
            <a:br>
              <a:rPr lang="en-GB" sz="1600" dirty="0" smtClean="0"/>
            </a:br>
            <a:r>
              <a:rPr lang="en-GB" sz="1600" dirty="0" smtClean="0"/>
              <a:t>assuming  </a:t>
            </a:r>
            <a:r>
              <a:rPr lang="en-GB" sz="1600" dirty="0"/>
              <a:t>L = L0+L1, </a:t>
            </a:r>
            <a:r>
              <a:rPr lang="en-GB" sz="1600" dirty="0">
                <a:sym typeface="Symbol"/>
              </a:rPr>
              <a:t>L = </a:t>
            </a:r>
            <a:r>
              <a:rPr lang="en-GB" sz="1600" dirty="0" err="1">
                <a:sym typeface="Symbol"/>
              </a:rPr>
              <a:t>sqrt</a:t>
            </a:r>
            <a:r>
              <a:rPr lang="en-GB" sz="1600" dirty="0">
                <a:sym typeface="Symbol"/>
              </a:rPr>
              <a:t>(L0^2 + L1^2) and T/T = </a:t>
            </a:r>
            <a:r>
              <a:rPr lang="en-GB" sz="1600" dirty="0" err="1">
                <a:sym typeface="Symbol"/>
              </a:rPr>
              <a:t>const</a:t>
            </a:r>
            <a:r>
              <a:rPr lang="en-GB" sz="1600" dirty="0">
                <a:sym typeface="Symbol"/>
              </a:rPr>
              <a:t>/T = 0.43 us/T[us] where 0.43 us is the proton pulse  </a:t>
            </a:r>
            <a:br>
              <a:rPr lang="en-GB" sz="1600" dirty="0">
                <a:sym typeface="Symbol"/>
              </a:rPr>
            </a:br>
            <a:r>
              <a:rPr lang="en-GB" sz="1600" dirty="0">
                <a:sym typeface="Symbol"/>
              </a:rPr>
              <a:t>(better for thermal neutrons contributing to diffraction)</a:t>
            </a:r>
            <a:r>
              <a:rPr lang="en-GB" sz="1600" dirty="0"/>
              <a:t/>
            </a:r>
            <a:br>
              <a:rPr lang="en-GB" sz="1600" dirty="0"/>
            </a:br>
            <a:r>
              <a:rPr lang="en-GB" sz="1600" dirty="0" smtClean="0">
                <a:sym typeface="Symbol"/>
              </a:rPr>
              <a:t>The angular resolution calculated based on Monte Carlo approach is also shown in bold.</a:t>
            </a:r>
            <a:r>
              <a:rPr lang="en-GB" sz="1600" dirty="0">
                <a:sym typeface="Symbol"/>
              </a:rPr>
              <a:t/>
            </a:r>
            <a:br>
              <a:rPr lang="en-GB" sz="1600" dirty="0">
                <a:sym typeface="Symbol"/>
              </a:rPr>
            </a:b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2743200" lvl="6" indent="0">
              <a:buNone/>
            </a:pPr>
            <a:r>
              <a:rPr lang="en-GB" sz="3100" dirty="0" smtClean="0">
                <a:solidFill>
                  <a:srgbClr val="FF0000"/>
                </a:solidFill>
              </a:rPr>
              <a:t>MEAN	ST DEV	STD ERR       WEIGHTED MEAN       WEIGHTED ERROR</a:t>
            </a:r>
          </a:p>
          <a:p>
            <a:r>
              <a:rPr lang="en-GB" dirty="0"/>
              <a:t>Front dL1 (cm)	</a:t>
            </a:r>
            <a:r>
              <a:rPr lang="en-GB" dirty="0" smtClean="0"/>
              <a:t>	0.495654</a:t>
            </a:r>
            <a:r>
              <a:rPr lang="en-GB" dirty="0"/>
              <a:t>	0.107017	0.00766365	0.496139	0.00193849</a:t>
            </a:r>
          </a:p>
          <a:p>
            <a:r>
              <a:rPr lang="en-GB" b="1" dirty="0"/>
              <a:t>Back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0.972201</a:t>
            </a:r>
            <a:r>
              <a:rPr lang="en-GB" b="1" dirty="0"/>
              <a:t>	0.147202	0.0128611	0.971789	0.00400495</a:t>
            </a:r>
          </a:p>
          <a:p>
            <a:r>
              <a:rPr lang="en-GB" b="1" dirty="0"/>
              <a:t>Front </a:t>
            </a:r>
            <a:r>
              <a:rPr lang="en-GB" b="1" dirty="0" err="1"/>
              <a:t>dTheta</a:t>
            </a:r>
            <a:r>
              <a:rPr lang="en-GB" b="1" dirty="0"/>
              <a:t> MC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0.802614</a:t>
            </a:r>
            <a:r>
              <a:rPr lang="en-GB" b="1" dirty="0"/>
              <a:t>	0.126134	0.0158914	0.810251	0.00463689</a:t>
            </a:r>
          </a:p>
          <a:p>
            <a:r>
              <a:rPr lang="en-GB" dirty="0"/>
              <a:t>SD Back </a:t>
            </a:r>
            <a:r>
              <a:rPr lang="en-GB" dirty="0" err="1"/>
              <a:t>dL</a:t>
            </a:r>
            <a:r>
              <a:rPr lang="en-GB" dirty="0"/>
              <a:t> (cm)	</a:t>
            </a:r>
            <a:r>
              <a:rPr lang="en-GB" dirty="0" smtClean="0"/>
              <a:t>	2.58034</a:t>
            </a:r>
            <a:r>
              <a:rPr lang="en-GB" dirty="0"/>
              <a:t>	3.67396	0.320995	1.35028	0.00304619</a:t>
            </a:r>
          </a:p>
          <a:p>
            <a:r>
              <a:rPr lang="en-GB" dirty="0"/>
              <a:t>SD Forward dL0 (cm)	</a:t>
            </a:r>
            <a:r>
              <a:rPr lang="en-GB" dirty="0" smtClean="0"/>
              <a:t>	2.14207</a:t>
            </a:r>
            <a:r>
              <a:rPr lang="en-GB" dirty="0"/>
              <a:t>	0.701914	0.0884329	2.14139	0.0283706</a:t>
            </a:r>
          </a:p>
          <a:p>
            <a:r>
              <a:rPr lang="en-GB" dirty="0"/>
              <a:t>SD Back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0.35777</a:t>
            </a:r>
            <a:r>
              <a:rPr lang="en-GB" dirty="0"/>
              <a:t>	0.248615	0.0217216	0.451678	0.000366875</a:t>
            </a:r>
          </a:p>
          <a:p>
            <a:r>
              <a:rPr lang="en-GB" dirty="0"/>
              <a:t>SD Forward dt0 (</a:t>
            </a:r>
            <a:r>
              <a:rPr lang="en-GB" dirty="0" err="1"/>
              <a:t>usec</a:t>
            </a:r>
            <a:r>
              <a:rPr lang="en-GB" dirty="0"/>
              <a:t>)	</a:t>
            </a:r>
            <a:r>
              <a:rPr lang="en-GB" dirty="0" smtClean="0"/>
              <a:t>	0.271035</a:t>
            </a:r>
            <a:r>
              <a:rPr lang="en-GB" dirty="0"/>
              <a:t>	0.125059	0.015756	0.270716	0.0039072</a:t>
            </a:r>
          </a:p>
          <a:p>
            <a:r>
              <a:rPr lang="en-GB" dirty="0"/>
              <a:t>SD Back dL1 (cm)	</a:t>
            </a:r>
            <a:r>
              <a:rPr lang="en-GB" dirty="0" smtClean="0"/>
              <a:t>	7.33238</a:t>
            </a:r>
            <a:r>
              <a:rPr lang="en-GB" dirty="0"/>
              <a:t>	1.41729	0.216134	7.41334	0.0424677</a:t>
            </a:r>
          </a:p>
          <a:p>
            <a:r>
              <a:rPr lang="en-GB" b="1" dirty="0"/>
              <a:t>SD Back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</a:t>
            </a:r>
            <a:r>
              <a:rPr lang="en-GB" b="1" dirty="0" smtClean="0"/>
              <a:t>	-</a:t>
            </a:r>
            <a:r>
              <a:rPr lang="en-GB" b="1" dirty="0"/>
              <a:t>1.#IND	1.#QNAN	1.#QNAN	1.#QNAN	1.#QNAN</a:t>
            </a:r>
          </a:p>
          <a:p>
            <a:r>
              <a:rPr lang="en-GB" b="1" dirty="0"/>
              <a:t>SD Forward </a:t>
            </a:r>
            <a:r>
              <a:rPr lang="en-GB" b="1" dirty="0" err="1"/>
              <a:t>dTheta</a:t>
            </a:r>
            <a:r>
              <a:rPr lang="en-GB" b="1" dirty="0"/>
              <a:t> ANA (</a:t>
            </a:r>
            <a:r>
              <a:rPr lang="en-GB" b="1" dirty="0" err="1"/>
              <a:t>deg</a:t>
            </a:r>
            <a:r>
              <a:rPr lang="en-GB" b="1" dirty="0"/>
              <a:t>)	2.1153	4.02395	0.515214	2.00728	0.0309181</a:t>
            </a:r>
          </a:p>
          <a:p>
            <a:r>
              <a:rPr lang="en-GB" b="1" dirty="0"/>
              <a:t>SD Back Effective Width (cm)	-1.#IND	1.#QNAN	1.#QNAN	1.#QNAN	1.#QNAN</a:t>
            </a:r>
          </a:p>
          <a:p>
            <a:r>
              <a:rPr lang="en-GB" b="1" dirty="0"/>
              <a:t>SD Forward Effective Width (cm)	2.40829	4.73341	0.606051	1.2303	0.00334901</a:t>
            </a:r>
          </a:p>
          <a:p>
            <a:r>
              <a:rPr lang="en-GB" dirty="0"/>
              <a:t>SD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33.2221	17.0444	3.40888	33.9937	0.583987</a:t>
            </a:r>
          </a:p>
          <a:p>
            <a:r>
              <a:rPr lang="en-GB" dirty="0"/>
              <a:t>SD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33.2414	17.033	3.4066	34.0129	0.584834</a:t>
            </a:r>
          </a:p>
          <a:p>
            <a:r>
              <a:rPr lang="en-GB" dirty="0"/>
              <a:t>SD Back dE1_Lorentz HWHM (</a:t>
            </a:r>
            <a:r>
              <a:rPr lang="en-GB" dirty="0" err="1"/>
              <a:t>meV</a:t>
            </a:r>
            <a:r>
              <a:rPr lang="en-GB" dirty="0"/>
              <a:t>)	183.213	18.5674	1.62224	183.167	1.32728</a:t>
            </a:r>
          </a:p>
          <a:p>
            <a:r>
              <a:rPr lang="en-GB" dirty="0"/>
              <a:t>SD Forward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52.4744	11.2008	1.4225	52.4977	0.328925</a:t>
            </a:r>
          </a:p>
          <a:p>
            <a:r>
              <a:rPr lang="en-GB" dirty="0"/>
              <a:t>SD Forward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52.488	11.197	1.42202	52.5097	0.32738</a:t>
            </a:r>
          </a:p>
          <a:p>
            <a:r>
              <a:rPr lang="en-GB" dirty="0"/>
              <a:t>SD Forward dE1_Lorentz HWHM (</a:t>
            </a:r>
            <a:r>
              <a:rPr lang="en-GB" dirty="0" err="1"/>
              <a:t>meV</a:t>
            </a:r>
            <a:r>
              <a:rPr lang="en-GB" dirty="0"/>
              <a:t>)	30.6502	27.7725	3.49901	30.6404	0.220209</a:t>
            </a:r>
          </a:p>
          <a:p>
            <a:r>
              <a:rPr lang="en-GB" dirty="0"/>
              <a:t>DD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75.3973	21.795	1.90424	75.5312	0.338361</a:t>
            </a:r>
          </a:p>
          <a:p>
            <a:r>
              <a:rPr lang="en-GB" dirty="0"/>
              <a:t>DD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75.4034	21.7935	1.90411	75.5383	0.337611</a:t>
            </a:r>
          </a:p>
          <a:p>
            <a:r>
              <a:rPr lang="en-GB" dirty="0"/>
              <a:t>DD Back dE1_Lorentz HWHM (</a:t>
            </a:r>
            <a:r>
              <a:rPr lang="en-GB" dirty="0" err="1"/>
              <a:t>meV</a:t>
            </a:r>
            <a:r>
              <a:rPr lang="en-GB" dirty="0"/>
              <a:t>)	63.8162	28.3186	2.47421	63.8392	0.411312</a:t>
            </a:r>
          </a:p>
          <a:p>
            <a:r>
              <a:rPr lang="en-GB" dirty="0"/>
              <a:t>TD Back dE1_Gauss ANA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129.367	23.2513	2.03147	129.4	0.9246</a:t>
            </a:r>
          </a:p>
          <a:p>
            <a:r>
              <a:rPr lang="en-GB" dirty="0"/>
              <a:t>TD Back dE1_Gauss MC </a:t>
            </a:r>
            <a:r>
              <a:rPr lang="en-GB" dirty="0" err="1"/>
              <a:t>st.</a:t>
            </a:r>
            <a:r>
              <a:rPr lang="en-GB" dirty="0"/>
              <a:t> dev. (</a:t>
            </a:r>
            <a:r>
              <a:rPr lang="en-GB" dirty="0" err="1"/>
              <a:t>meV</a:t>
            </a:r>
            <a:r>
              <a:rPr lang="en-GB" dirty="0"/>
              <a:t>)	129.371	23.2514	2.03148	129.404	0.919888</a:t>
            </a:r>
          </a:p>
          <a:p>
            <a:r>
              <a:rPr lang="en-GB" dirty="0"/>
              <a:t>TD Back dE1_Lorentz HWHM (</a:t>
            </a:r>
            <a:r>
              <a:rPr lang="en-GB" dirty="0" err="1"/>
              <a:t>meV</a:t>
            </a:r>
            <a:r>
              <a:rPr lang="en-GB" dirty="0"/>
              <a:t>)	272.982	25.5918	2.23597	272.927	0.744849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034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533400"/>
            <a:ext cx="8845563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Conclusions:</a:t>
            </a:r>
          </a:p>
          <a:p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 smtClean="0"/>
              <a:t>Still persisting discrepancies between the Monte Carlo-based and diffraction-based calculation</a:t>
            </a:r>
          </a:p>
          <a:p>
            <a:r>
              <a:rPr lang="en-GB" sz="1600" dirty="0"/>
              <a:t>o</a:t>
            </a:r>
            <a:r>
              <a:rPr lang="en-GB" sz="1600" dirty="0" smtClean="0"/>
              <a:t>f the angular resolution function for all 3 models of the angular resolution function discussed;</a:t>
            </a:r>
          </a:p>
          <a:p>
            <a:r>
              <a:rPr lang="en-GB" sz="1600" dirty="0" smtClean="0"/>
              <a:t>Probably one needs a </a:t>
            </a:r>
            <a:r>
              <a:rPr lang="en-GB" sz="1600" dirty="0" err="1" smtClean="0"/>
              <a:t>McStas</a:t>
            </a:r>
            <a:r>
              <a:rPr lang="en-GB" sz="1600" dirty="0" smtClean="0"/>
              <a:t>-based model for the </a:t>
            </a:r>
            <a:r>
              <a:rPr lang="en-GB" sz="1600" dirty="0" err="1" smtClean="0"/>
              <a:t>dT</a:t>
            </a:r>
            <a:r>
              <a:rPr lang="en-GB" sz="1600" dirty="0" smtClean="0"/>
              <a:t>/T component of the Bragg peak widths</a:t>
            </a:r>
          </a:p>
          <a:p>
            <a:r>
              <a:rPr lang="en-GB" sz="1600" dirty="0"/>
              <a:t>a</a:t>
            </a:r>
            <a:r>
              <a:rPr lang="en-GB" sz="1600" dirty="0" smtClean="0"/>
              <a:t>ccounting for energy (and thus TOF T) dependent </a:t>
            </a:r>
            <a:r>
              <a:rPr lang="en-GB" sz="1600" dirty="0" err="1" smtClean="0"/>
              <a:t>dT</a:t>
            </a:r>
            <a:r>
              <a:rPr lang="en-GB" sz="1600" dirty="0" smtClean="0"/>
              <a:t>/T on </a:t>
            </a:r>
            <a:r>
              <a:rPr lang="en-GB" sz="1600" dirty="0" err="1" smtClean="0"/>
              <a:t>Vesuvio</a:t>
            </a:r>
            <a:r>
              <a:rPr lang="en-GB" sz="1600" dirty="0" smtClean="0"/>
              <a:t> in the thermal region.</a:t>
            </a:r>
          </a:p>
          <a:p>
            <a:r>
              <a:rPr lang="en-GB" sz="1600" dirty="0" smtClean="0"/>
              <a:t>Also, the value of dL0 assumed for Bragg peaks needs to be smaller. At present, dL0 is accounting for </a:t>
            </a:r>
          </a:p>
          <a:p>
            <a:r>
              <a:rPr lang="en-GB" sz="1600" dirty="0" smtClean="0"/>
              <a:t>both geometrical uncertainty and time resolution for epithermal energies that are not contributing at all</a:t>
            </a:r>
          </a:p>
          <a:p>
            <a:r>
              <a:rPr lang="en-GB" sz="1600" dirty="0"/>
              <a:t>t</a:t>
            </a:r>
            <a:r>
              <a:rPr lang="en-GB" sz="1600" dirty="0" smtClean="0"/>
              <a:t>o the Bragg peaks. </a:t>
            </a:r>
          </a:p>
          <a:p>
            <a:endParaRPr lang="en-GB" sz="1600" dirty="0" smtClean="0"/>
          </a:p>
          <a:p>
            <a:pPr marL="342900" indent="-342900">
              <a:buAutoNum type="arabicPeriod" startAt="2"/>
            </a:pPr>
            <a:r>
              <a:rPr lang="en-GB" sz="1600" dirty="0" smtClean="0"/>
              <a:t>Discrepancies between front and backscattering values od dL1 compared to published 2.1 cm;</a:t>
            </a:r>
          </a:p>
          <a:p>
            <a:endParaRPr lang="en-GB" sz="1600" dirty="0" smtClean="0"/>
          </a:p>
          <a:p>
            <a:pPr marL="342900" indent="-342900">
              <a:buAutoNum type="arabicPeriod" startAt="2"/>
            </a:pPr>
            <a:r>
              <a:rPr lang="en-GB" sz="1600" dirty="0" smtClean="0"/>
              <a:t>Values of dt0 in good agreement with published values;</a:t>
            </a:r>
          </a:p>
          <a:p>
            <a:endParaRPr lang="en-GB" sz="1600" dirty="0" smtClean="0"/>
          </a:p>
          <a:p>
            <a:pPr marL="342900" indent="-342900">
              <a:buAutoNum type="arabicPeriod" startAt="2"/>
            </a:pPr>
            <a:r>
              <a:rPr lang="en-GB" sz="1600" dirty="0" smtClean="0"/>
              <a:t>Values of dL0 in good agreement with published values;</a:t>
            </a:r>
          </a:p>
          <a:p>
            <a:endParaRPr lang="en-GB" sz="1600" dirty="0" smtClean="0"/>
          </a:p>
          <a:p>
            <a:pPr marL="342900" indent="-342900">
              <a:buAutoNum type="arabicPeriod" startAt="2"/>
            </a:pPr>
            <a:r>
              <a:rPr lang="en-GB" sz="1600" dirty="0" smtClean="0"/>
              <a:t>Values of energy resolution in good agreement with published values;</a:t>
            </a:r>
          </a:p>
          <a:p>
            <a:pPr marL="342900" indent="-342900">
              <a:buAutoNum type="arabicPeriod" startAt="2"/>
            </a:pPr>
            <a:endParaRPr lang="en-GB" sz="1600" dirty="0" smtClean="0"/>
          </a:p>
          <a:p>
            <a:endParaRPr lang="en-GB" sz="1600" dirty="0"/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64022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5</a:t>
            </a:fld>
            <a:endParaRPr lang="en-GB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907786"/>
              </p:ext>
            </p:extLst>
          </p:nvPr>
        </p:nvGraphicFramePr>
        <p:xfrm>
          <a:off x="304800" y="163815"/>
          <a:ext cx="8610600" cy="65886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4800" y="163815"/>
                        <a:ext cx="8610600" cy="65886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493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6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738445"/>
              </p:ext>
            </p:extLst>
          </p:nvPr>
        </p:nvGraphicFramePr>
        <p:xfrm>
          <a:off x="-17336" y="0"/>
          <a:ext cx="8918221" cy="68240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7336" y="0"/>
                        <a:ext cx="8918221" cy="68240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3490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0" y="0"/>
            <a:ext cx="381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mtClean="0"/>
              <a:t>L1 Survey offest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7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180179"/>
              </p:ext>
            </p:extLst>
          </p:nvPr>
        </p:nvGraphicFramePr>
        <p:xfrm>
          <a:off x="381000" y="304800"/>
          <a:ext cx="8519885" cy="65192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07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304800"/>
                        <a:ext cx="8519885" cy="65192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351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0" y="457200"/>
            <a:ext cx="381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dirty="0" smtClean="0"/>
              <a:t>theta survey offset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8</a:t>
            </a:fld>
            <a:endParaRPr lang="en-GB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7462961"/>
              </p:ext>
            </p:extLst>
          </p:nvPr>
        </p:nvGraphicFramePr>
        <p:xfrm>
          <a:off x="90714" y="0"/>
          <a:ext cx="8862986" cy="6781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714" y="0"/>
                        <a:ext cx="8862986" cy="6781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168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40000" y="0"/>
            <a:ext cx="3810000" cy="369332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r>
              <a:rPr lang="en-GB" smtClean="0"/>
              <a:t>E1 IPSurvey offset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D0D7E-6E41-4A5C-9516-92F7202DBA51}" type="slidenum">
              <a:rPr lang="en-GB" smtClean="0"/>
              <a:t>9</a:t>
            </a:fld>
            <a:endParaRPr lang="en-GB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528273"/>
              </p:ext>
            </p:extLst>
          </p:nvPr>
        </p:nvGraphicFramePr>
        <p:xfrm>
          <a:off x="76200" y="-11106"/>
          <a:ext cx="8977084" cy="6869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200" y="-11106"/>
                        <a:ext cx="8977084" cy="6869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534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9200</TotalTime>
  <Words>908</Words>
  <Application>Microsoft Office PowerPoint</Application>
  <PresentationFormat>On-screen Show (4:3)</PresentationFormat>
  <Paragraphs>255</Paragraphs>
  <Slides>47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Office Theme</vt:lpstr>
      <vt:lpstr>Graph</vt:lpstr>
      <vt:lpstr>Origin Graph</vt:lpstr>
      <vt:lpstr>Indium vs Uranium calibration before and after the water moderator change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Instrument resolution calibration using different approaches to angular resolution  </vt:lpstr>
      <vt:lpstr>Instrument resolution calibration using different approaches to angular resolution   Calibration using lead data before moderator change</vt:lpstr>
      <vt:lpstr>Resolution parameters calculated using the angular resolution function (in bold) assuming L = L0, L = L0 and L0  to contain both the L0 and moderator resolution (valid for epithermal ); The angular resolution calculated based on Monte Carlo approach is also shown in bold.  </vt:lpstr>
      <vt:lpstr>Resolution parameters calculated using the angular resolution function (in bold) assuming L = L0+L1, L = sqrt(L0^2 + L1^2) and L0 to contain both the L0 and moderator resolution  (valid for epithermal). The angular resolution calculated based on Monte Carlo approach is also shown in bold.  </vt:lpstr>
      <vt:lpstr>Resolution parameters calculated using the angular resolution function (in bold)  assuming  L = L0+L1, L = sqrt(L0^2 + L1^2) and T/T = const/T = 0.43 us/T[us] where 0.43 us is the proton pulse   (better for thermal neutrons contributing to diffraction) The angular resolution calculated based on Monte Carlo approach is also shown in bold.  </vt:lpstr>
      <vt:lpstr>Instrument resolution calibration using different approaches to angular resolution   Calibration using lead data after moderator change</vt:lpstr>
      <vt:lpstr>Resolution parameters calculated using the angular resolution function (in bold) assuming L = L0, L = L0 and L0  to contain both the L0 and moderator resolution (valid for epithermal ); The angular resolution calculated based on Monte Carlo approach is also shown in bold.  </vt:lpstr>
      <vt:lpstr>Resolution parameters calculated using the angular resolution function (in bold) assuming L = L0+L1, L = sqrt(L0^2 + L1^2) and L0 to contain both the L0 and moderator resolution  (valid for epithermal). The angular resolution calculated based on Monte Carlo approach is also shown in bold.  </vt:lpstr>
      <vt:lpstr>Resolution parameters calculated using the angular resolution function (in bold)  assuming  L = L0+L1, L = sqrt(L0^2 + L1^2) and T/T = const/T = 0.43 us/T[us] where 0.43 us is the proton pulse   (better for thermal neutrons contributing to diffraction) The angular resolution calculated based on Monte Carlo approach is also shown in bold. 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Indium vs Uranium calibration</dc:title>
  <dc:creator>Krzystyniak, Matthew (STFC,RAL,ISIS)</dc:creator>
  <cp:lastModifiedBy>Krzystyniak, Matthew (STFC,RAL,ISIS)</cp:lastModifiedBy>
  <cp:revision>151</cp:revision>
  <cp:lastPrinted>2016-03-20T19:15:37Z</cp:lastPrinted>
  <dcterms:created xsi:type="dcterms:W3CDTF">2006-08-16T00:00:00Z</dcterms:created>
  <dcterms:modified xsi:type="dcterms:W3CDTF">2016-03-20T21:13:16Z</dcterms:modified>
</cp:coreProperties>
</file>